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4" r:id="rId3"/>
    <p:sldId id="347" r:id="rId4"/>
    <p:sldId id="348" r:id="rId5"/>
    <p:sldId id="358" r:id="rId6"/>
    <p:sldId id="349" r:id="rId7"/>
    <p:sldId id="350" r:id="rId8"/>
    <p:sldId id="352" r:id="rId9"/>
    <p:sldId id="353" r:id="rId10"/>
    <p:sldId id="354" r:id="rId11"/>
    <p:sldId id="351" r:id="rId12"/>
    <p:sldId id="331" r:id="rId13"/>
    <p:sldId id="335" r:id="rId14"/>
    <p:sldId id="336" r:id="rId15"/>
    <p:sldId id="337" r:id="rId16"/>
    <p:sldId id="341" r:id="rId17"/>
    <p:sldId id="343" r:id="rId18"/>
    <p:sldId id="344" r:id="rId19"/>
    <p:sldId id="356" r:id="rId20"/>
    <p:sldId id="357" r:id="rId2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4891233-B8A7-4785-B64E-94E6585B13E6}">
          <p14:sldIdLst>
            <p14:sldId id="256"/>
            <p14:sldId id="274"/>
            <p14:sldId id="347"/>
            <p14:sldId id="348"/>
            <p14:sldId id="358"/>
            <p14:sldId id="349"/>
            <p14:sldId id="350"/>
            <p14:sldId id="352"/>
            <p14:sldId id="353"/>
            <p14:sldId id="354"/>
            <p14:sldId id="351"/>
            <p14:sldId id="331"/>
            <p14:sldId id="335"/>
            <p14:sldId id="336"/>
            <p14:sldId id="337"/>
            <p14:sldId id="341"/>
            <p14:sldId id="343"/>
            <p14:sldId id="344"/>
            <p14:sldId id="356"/>
            <p14:sldId id="3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000066"/>
    <a:srgbClr val="BDE4FF"/>
    <a:srgbClr val="33CC33"/>
    <a:srgbClr val="FF0000"/>
    <a:srgbClr val="FF3300"/>
    <a:srgbClr val="BFC5C8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0941" autoAdjust="0"/>
  </p:normalViewPr>
  <p:slideViewPr>
    <p:cSldViewPr>
      <p:cViewPr>
        <p:scale>
          <a:sx n="90" d="100"/>
          <a:sy n="90" d="100"/>
        </p:scale>
        <p:origin x="-147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OFILE\Private\bruno\ECO\Annual%20Report\AR2014\pictures\P09-Graph%20doc%20for%20PC-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071449402158064"/>
          <c:y val="0.25792811839323465"/>
          <c:w val="0.64049408297647004"/>
          <c:h val="0.6511627906976744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Sheet1!$L$53</c:f>
              <c:strCache>
                <c:ptCount val="1"/>
                <c:pt idx="0">
                  <c:v>ECC Decisions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Sheet1!$K$54:$K$58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Sheet1!$L$54:$L$58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8</c:v>
                </c:pt>
                <c:pt idx="3">
                  <c:v>5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Sheet1!$M$53</c:f>
              <c:strCache>
                <c:ptCount val="1"/>
                <c:pt idx="0">
                  <c:v>ECC Recommendations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Sheet1!$K$54:$K$58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Sheet1!$M$54:$M$58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7</c:v>
                </c:pt>
                <c:pt idx="3">
                  <c:v>15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Sheet1!$N$53</c:f>
              <c:strCache>
                <c:ptCount val="1"/>
                <c:pt idx="0">
                  <c:v>ECC Reports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Sheet1!$K$54:$K$58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Sheet1!$N$54:$N$58</c:f>
              <c:numCache>
                <c:formatCode>General</c:formatCode>
                <c:ptCount val="5"/>
                <c:pt idx="0">
                  <c:v>16</c:v>
                </c:pt>
                <c:pt idx="1">
                  <c:v>16</c:v>
                </c:pt>
                <c:pt idx="2">
                  <c:v>24</c:v>
                </c:pt>
                <c:pt idx="3">
                  <c:v>14</c:v>
                </c:pt>
                <c:pt idx="4">
                  <c:v>18</c:v>
                </c:pt>
              </c:numCache>
            </c:numRef>
          </c:val>
        </c:ser>
        <c:ser>
          <c:idx val="3"/>
          <c:order val="3"/>
          <c:tx>
            <c:strRef>
              <c:f>Sheet1!$O$53</c:f>
              <c:strCache>
                <c:ptCount val="1"/>
                <c:pt idx="0">
                  <c:v>CEPT Reports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Sheet1!$K$54:$K$58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Sheet1!$O$54:$O$58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610368"/>
        <c:axId val="82060416"/>
        <c:axId val="0"/>
      </c:bar3DChart>
      <c:catAx>
        <c:axId val="9561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8206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0604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956103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217018925265925"/>
          <c:y val="3.1353382739050396E-2"/>
          <c:w val="0.30768414913048148"/>
          <c:h val="0.1762459878273729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a-D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472A5-FDFA-44E0-AE0F-343A40C136B9}" type="datetimeFigureOut">
              <a:rPr lang="da-DK" smtClean="0"/>
              <a:t>04-04-2016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8356A-C488-4343-ADF2-C72283068C4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9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-32" charset="0"/>
                <a:cs typeface="+mn-cs"/>
              </a:defRPr>
            </a:lvl1pPr>
          </a:lstStyle>
          <a:p>
            <a:pPr>
              <a:defRPr/>
            </a:pPr>
            <a:fld id="{8AF0DC94-B7FF-449D-9335-2C49820EDB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98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4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4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4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4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4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F0DC94-B7FF-449D-9335-2C49820EDB1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7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acintosh%20HD:Users:bess:Library:Mail%20Downloads: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acintosh HD:Users:bess:Library:Mail Downloads:"/>
          <p:cNvPicPr>
            <a:picLocks noChangeAspect="1" noChangeArrowheads="1"/>
          </p:cNvPicPr>
          <p:nvPr userDrawn="1"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772400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352800"/>
            <a:ext cx="6400800" cy="381000"/>
          </a:xfrm>
        </p:spPr>
        <p:txBody>
          <a:bodyPr/>
          <a:lstStyle>
            <a:lvl1pPr marL="0" indent="0" algn="r">
              <a:buFontTx/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446213"/>
            <a:ext cx="1885950" cy="4725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46213"/>
            <a:ext cx="5505450" cy="4725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362200"/>
            <a:ext cx="7543800" cy="3810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FFFF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362200"/>
            <a:ext cx="36957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14400" y="1446213"/>
            <a:ext cx="7543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Macintosh%20HD:Users:bess:Library:Mail%20Downloads: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Macintosh HD:Users:bess:Library:Mail Downloads:"/>
          <p:cNvPicPr>
            <a:picLocks noChangeAspect="1" noChangeArrowheads="1"/>
          </p:cNvPicPr>
          <p:nvPr/>
        </p:nvPicPr>
        <p:blipFill>
          <a:blip r:embed="rId15" r:link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46213"/>
            <a:ext cx="7543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solidFill>
                  <a:srgbClr val="887F6E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6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17" r:id="rId11"/>
    <p:sldLayoutId id="2147483706" r:id="rId12"/>
    <p:sldLayoutId id="2147483705" r:id="rId13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docdb.d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ccwp.cept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ept.org/ecc/who-we-are/participation-in-ecc-wor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EPT_ECC" TargetMode="External"/><Relationship Id="rId2" Type="http://schemas.openxmlformats.org/officeDocument/2006/relationships/hyperlink" Target="http://cept.org/ecc/who-we-are/ecc-newslett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ept.org/ecc/who-we-are/what-we-d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pt.org/ecc/framewor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t.org/ecc/framewor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pt.org/ecc/who-we-are/ecc-strategic-pla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79512" y="2348880"/>
            <a:ext cx="8197850" cy="990600"/>
          </a:xfrm>
        </p:spPr>
        <p:txBody>
          <a:bodyPr/>
          <a:lstStyle/>
          <a:p>
            <a:pPr eaLnBrk="1" hangingPunct="1"/>
            <a:r>
              <a:rPr lang="en-US" dirty="0"/>
              <a:t/>
            </a:r>
            <a:br>
              <a:rPr lang="en-US" dirty="0"/>
            </a:br>
            <a:r>
              <a:rPr lang="en-GB" dirty="0"/>
              <a:t>The ECC in </a:t>
            </a:r>
            <a:r>
              <a:rPr lang="en-GB" dirty="0" smtClean="0"/>
              <a:t>practice, its structure, its working process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43010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140968"/>
            <a:ext cx="8136904" cy="381000"/>
          </a:xfrm>
        </p:spPr>
        <p:txBody>
          <a:bodyPr/>
          <a:lstStyle/>
          <a:p>
            <a:pPr eaLnBrk="1" hangingPunct="1"/>
            <a:r>
              <a:rPr lang="en-GB" dirty="0"/>
              <a:t>CEPT Workshop on European Spectrum Management and Numbering</a:t>
            </a:r>
          </a:p>
          <a:p>
            <a:pPr eaLnBrk="1" hangingPunct="1"/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April 2016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organisation WG NaN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5340" y="2510130"/>
            <a:ext cx="5656810" cy="3304956"/>
            <a:chOff x="787398" y="3970441"/>
            <a:chExt cx="5397500" cy="2403475"/>
          </a:xfrm>
        </p:grpSpPr>
        <p:sp>
          <p:nvSpPr>
            <p:cNvPr id="49" name="Line 2"/>
            <p:cNvSpPr>
              <a:spLocks noChangeAspect="1" noChangeShapeType="1"/>
            </p:cNvSpPr>
            <p:nvPr/>
          </p:nvSpPr>
          <p:spPr bwMode="auto">
            <a:xfrm flipV="1">
              <a:off x="2787648" y="5172178"/>
              <a:ext cx="0" cy="1762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0" name="Line 50"/>
            <p:cNvSpPr>
              <a:spLocks noChangeAspect="1" noChangeShapeType="1"/>
            </p:cNvSpPr>
            <p:nvPr/>
          </p:nvSpPr>
          <p:spPr bwMode="auto">
            <a:xfrm flipV="1">
              <a:off x="1403348" y="5170591"/>
              <a:ext cx="0" cy="177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1" name="Line 5"/>
            <p:cNvSpPr>
              <a:spLocks noChangeAspect="1" noChangeShapeType="1"/>
            </p:cNvSpPr>
            <p:nvPr/>
          </p:nvSpPr>
          <p:spPr bwMode="auto">
            <a:xfrm flipV="1">
              <a:off x="5578473" y="5169003"/>
              <a:ext cx="0" cy="16351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2" name="Rounded Rectangle 51"/>
            <p:cNvSpPr>
              <a:spLocks noChangeAspect="1"/>
            </p:cNvSpPr>
            <p:nvPr/>
          </p:nvSpPr>
          <p:spPr>
            <a:xfrm>
              <a:off x="787398" y="5337278"/>
              <a:ext cx="1211262" cy="1036638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>
            <a:xfrm>
              <a:off x="2184398" y="5337278"/>
              <a:ext cx="1211262" cy="1036638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575048" y="5326166"/>
              <a:ext cx="1211262" cy="1036637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55" name="Rounded Rectangle 54"/>
            <p:cNvSpPr>
              <a:spLocks noChangeAspect="1"/>
            </p:cNvSpPr>
            <p:nvPr/>
          </p:nvSpPr>
          <p:spPr>
            <a:xfrm>
              <a:off x="4973635" y="5319816"/>
              <a:ext cx="1211263" cy="1036637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/>
            </a:p>
          </p:txBody>
        </p:sp>
        <p:sp>
          <p:nvSpPr>
            <p:cNvPr id="56" name="Text Box 16"/>
            <p:cNvSpPr txBox="1">
              <a:spLocks noChangeAspect="1" noChangeArrowheads="1"/>
            </p:cNvSpPr>
            <p:nvPr/>
          </p:nvSpPr>
          <p:spPr bwMode="auto">
            <a:xfrm>
              <a:off x="2484435" y="5316641"/>
              <a:ext cx="5889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PT FNI</a:t>
              </a:r>
              <a:endParaRPr lang="en-US" altLang="da-DK" sz="1000" b="1" dirty="0"/>
            </a:p>
          </p:txBody>
        </p:sp>
        <p:sp>
          <p:nvSpPr>
            <p:cNvPr id="57" name="Text Box 17"/>
            <p:cNvSpPr txBox="1">
              <a:spLocks noChangeAspect="1" noChangeArrowheads="1"/>
            </p:cNvSpPr>
            <p:nvPr/>
          </p:nvSpPr>
          <p:spPr bwMode="auto">
            <a:xfrm>
              <a:off x="2268535" y="5481741"/>
              <a:ext cx="10144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Future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Numbering Issues</a:t>
              </a:r>
              <a:endParaRPr lang="en-US" altLang="da-DK" sz="800" dirty="0"/>
            </a:p>
          </p:txBody>
        </p:sp>
        <p:sp>
          <p:nvSpPr>
            <p:cNvPr id="58" name="Text Box 18"/>
            <p:cNvSpPr txBox="1">
              <a:spLocks noChangeAspect="1" noChangeArrowheads="1"/>
            </p:cNvSpPr>
            <p:nvPr/>
          </p:nvSpPr>
          <p:spPr bwMode="auto">
            <a:xfrm>
              <a:off x="2193923" y="5821466"/>
              <a:ext cx="864485" cy="246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/>
                <a:t>F. Bernabei (IT)</a:t>
              </a:r>
              <a:endParaRPr lang="da-DK" altLang="da-DK" sz="800" dirty="0"/>
            </a:p>
          </p:txBody>
        </p:sp>
        <p:sp>
          <p:nvSpPr>
            <p:cNvPr id="59" name="Text Box 24"/>
            <p:cNvSpPr txBox="1">
              <a:spLocks noChangeAspect="1" noChangeArrowheads="1"/>
            </p:cNvSpPr>
            <p:nvPr/>
          </p:nvSpPr>
          <p:spPr bwMode="auto">
            <a:xfrm>
              <a:off x="3868735" y="5326166"/>
              <a:ext cx="5619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PT NP</a:t>
              </a:r>
              <a:endParaRPr lang="en-US" altLang="da-DK" sz="1000" b="1" dirty="0"/>
            </a:p>
          </p:txBody>
        </p:sp>
        <p:sp>
          <p:nvSpPr>
            <p:cNvPr id="60" name="Text Box 25"/>
            <p:cNvSpPr txBox="1">
              <a:spLocks noChangeAspect="1" noChangeArrowheads="1"/>
            </p:cNvSpPr>
            <p:nvPr/>
          </p:nvSpPr>
          <p:spPr bwMode="auto">
            <a:xfrm>
              <a:off x="3836985" y="5491266"/>
              <a:ext cx="6381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Number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Portability</a:t>
              </a:r>
              <a:endParaRPr lang="en-US" altLang="da-DK" sz="800" dirty="0"/>
            </a:p>
          </p:txBody>
        </p:sp>
        <p:sp>
          <p:nvSpPr>
            <p:cNvPr id="61" name="Text Box 26"/>
            <p:cNvSpPr txBox="1">
              <a:spLocks noChangeAspect="1" noChangeArrowheads="1"/>
            </p:cNvSpPr>
            <p:nvPr/>
          </p:nvSpPr>
          <p:spPr bwMode="auto">
            <a:xfrm>
              <a:off x="3597273" y="5830991"/>
              <a:ext cx="884370" cy="33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/>
                <a:t>J.F. Silva </a:t>
              </a:r>
              <a:r>
                <a:rPr lang="da-DK" altLang="da-DK" sz="800" dirty="0"/>
                <a:t>(POR</a:t>
              </a:r>
              <a:r>
                <a:rPr lang="da-DK" altLang="da-DK" sz="800" dirty="0" smtClean="0"/>
                <a:t>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/>
            </a:p>
          </p:txBody>
        </p:sp>
        <p:sp>
          <p:nvSpPr>
            <p:cNvPr id="62" name="Text Box 28"/>
            <p:cNvSpPr txBox="1">
              <a:spLocks noChangeAspect="1" noChangeArrowheads="1"/>
            </p:cNvSpPr>
            <p:nvPr/>
          </p:nvSpPr>
          <p:spPr bwMode="auto">
            <a:xfrm>
              <a:off x="1055685" y="5348391"/>
              <a:ext cx="676275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PT TRIS</a:t>
              </a:r>
              <a:endParaRPr lang="en-US" altLang="da-DK" sz="1000" b="1" dirty="0"/>
            </a:p>
          </p:txBody>
        </p:sp>
        <p:sp>
          <p:nvSpPr>
            <p:cNvPr id="63" name="Text Box 29"/>
            <p:cNvSpPr txBox="1">
              <a:spLocks noChangeAspect="1" noChangeArrowheads="1"/>
            </p:cNvSpPr>
            <p:nvPr/>
          </p:nvSpPr>
          <p:spPr bwMode="auto">
            <a:xfrm>
              <a:off x="881060" y="5513491"/>
              <a:ext cx="10096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Technical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Regulatory Issues</a:t>
              </a:r>
              <a:endParaRPr lang="en-US" altLang="da-DK" sz="800" dirty="0"/>
            </a:p>
          </p:txBody>
        </p:sp>
        <p:sp>
          <p:nvSpPr>
            <p:cNvPr id="64" name="Text Box 30"/>
            <p:cNvSpPr txBox="1">
              <a:spLocks noChangeAspect="1" noChangeArrowheads="1"/>
            </p:cNvSpPr>
            <p:nvPr/>
          </p:nvSpPr>
          <p:spPr bwMode="auto">
            <a:xfrm>
              <a:off x="809623" y="5821466"/>
              <a:ext cx="985318" cy="246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/>
                <a:t>V. Stundzia (LTU)</a:t>
              </a:r>
              <a:endParaRPr lang="da-DK" altLang="da-DK" sz="800" dirty="0"/>
            </a:p>
          </p:txBody>
        </p:sp>
        <p:sp>
          <p:nvSpPr>
            <p:cNvPr id="65" name="Text Box 32"/>
            <p:cNvSpPr txBox="1">
              <a:spLocks noChangeAspect="1" noChangeArrowheads="1"/>
            </p:cNvSpPr>
            <p:nvPr/>
          </p:nvSpPr>
          <p:spPr bwMode="auto">
            <a:xfrm>
              <a:off x="5314948" y="5335691"/>
              <a:ext cx="554037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PT ES</a:t>
              </a:r>
              <a:endParaRPr lang="en-US" altLang="da-DK" sz="1000" b="1" dirty="0"/>
            </a:p>
          </p:txBody>
        </p:sp>
        <p:sp>
          <p:nvSpPr>
            <p:cNvPr id="66" name="Text Box 33"/>
            <p:cNvSpPr txBox="1">
              <a:spLocks noChangeAspect="1" noChangeArrowheads="1"/>
            </p:cNvSpPr>
            <p:nvPr/>
          </p:nvSpPr>
          <p:spPr bwMode="auto">
            <a:xfrm>
              <a:off x="5232398" y="5500791"/>
              <a:ext cx="73342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Emergency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Services</a:t>
              </a:r>
              <a:endParaRPr lang="en-US" altLang="da-DK" sz="800" dirty="0"/>
            </a:p>
          </p:txBody>
        </p:sp>
        <p:sp>
          <p:nvSpPr>
            <p:cNvPr id="67" name="Text Box 34"/>
            <p:cNvSpPr txBox="1">
              <a:spLocks noChangeAspect="1" noChangeArrowheads="1"/>
            </p:cNvSpPr>
            <p:nvPr/>
          </p:nvSpPr>
          <p:spPr bwMode="auto">
            <a:xfrm>
              <a:off x="4975223" y="5840516"/>
              <a:ext cx="1209675" cy="246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/>
                <a:t>F. Dragomir (ROU</a:t>
              </a:r>
              <a:r>
                <a:rPr lang="da-DK" altLang="da-DK" sz="800" dirty="0"/>
                <a:t>)</a:t>
              </a:r>
              <a:endParaRPr lang="da-DK" altLang="da-DK" sz="800" u="sng" dirty="0"/>
            </a:p>
          </p:txBody>
        </p:sp>
        <p:sp>
          <p:nvSpPr>
            <p:cNvPr id="68" name="Line 41"/>
            <p:cNvSpPr>
              <a:spLocks noChangeAspect="1" noChangeShapeType="1"/>
            </p:cNvSpPr>
            <p:nvPr/>
          </p:nvSpPr>
          <p:spPr bwMode="auto">
            <a:xfrm>
              <a:off x="3333748" y="4765778"/>
              <a:ext cx="0" cy="4064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69" name="Line 42"/>
            <p:cNvSpPr>
              <a:spLocks noChangeAspect="1" noChangeShapeType="1"/>
            </p:cNvSpPr>
            <p:nvPr/>
          </p:nvSpPr>
          <p:spPr bwMode="auto">
            <a:xfrm flipV="1">
              <a:off x="1403348" y="5169003"/>
              <a:ext cx="4176712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grpSp>
          <p:nvGrpSpPr>
            <p:cNvPr id="70" name="Group 11"/>
            <p:cNvGrpSpPr>
              <a:grpSpLocks/>
            </p:cNvGrpSpPr>
            <p:nvPr/>
          </p:nvGrpSpPr>
          <p:grpSpPr bwMode="auto">
            <a:xfrm>
              <a:off x="2125660" y="3970441"/>
              <a:ext cx="2587220" cy="785812"/>
              <a:chOff x="3302000" y="1697458"/>
              <a:chExt cx="2411526" cy="785551"/>
            </a:xfrm>
          </p:grpSpPr>
          <p:sp>
            <p:nvSpPr>
              <p:cNvPr id="71" name="AutoShape 8"/>
              <p:cNvSpPr>
                <a:spLocks noChangeAspect="1" noChangeArrowheads="1"/>
              </p:cNvSpPr>
              <p:nvPr/>
            </p:nvSpPr>
            <p:spPr bwMode="auto">
              <a:xfrm>
                <a:off x="3302000" y="1697458"/>
                <a:ext cx="2411526" cy="78555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28575" cmpd="sng">
                <a:solidFill>
                  <a:srgbClr val="FF0000"/>
                </a:solidFill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200" dirty="0"/>
              </a:p>
            </p:txBody>
          </p:sp>
          <p:sp>
            <p:nvSpPr>
              <p:cNvPr id="72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4110772" y="1697458"/>
                <a:ext cx="800219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da-DK" altLang="da-DK" sz="1200" b="1"/>
                  <a:t>WG NaN</a:t>
                </a:r>
                <a:endParaRPr lang="en-US" altLang="da-DK" sz="1200" b="1" dirty="0"/>
              </a:p>
            </p:txBody>
          </p:sp>
          <p:sp>
            <p:nvSpPr>
              <p:cNvPr id="73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379787" y="2129258"/>
                <a:ext cx="1843655" cy="3356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a-DK" altLang="da-DK" sz="800" dirty="0"/>
                  <a:t>Chairman:	</a:t>
                </a:r>
                <a:r>
                  <a:rPr lang="da-DK" altLang="da-DK" sz="800" dirty="0" smtClean="0"/>
                  <a:t>J. </a:t>
                </a:r>
                <a:r>
                  <a:rPr lang="da-DK" altLang="da-DK" sz="800" dirty="0"/>
                  <a:t>Vallesverd (NOR)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a-DK" altLang="da-DK" sz="800" dirty="0"/>
                  <a:t>Vice-Chairman:	</a:t>
                </a:r>
                <a:r>
                  <a:rPr lang="da-DK" altLang="da-DK" sz="800" dirty="0" smtClean="0"/>
                  <a:t>E. Greenberg (G)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a-DK" altLang="da-DK" sz="800" dirty="0"/>
                  <a:t> </a:t>
                </a:r>
                <a:r>
                  <a:rPr lang="da-DK" altLang="da-DK" sz="800" dirty="0" smtClean="0"/>
                  <a:t>                              </a:t>
                </a:r>
                <a:r>
                  <a:rPr lang="da-DK" altLang="da-DK" sz="800" dirty="0"/>
                  <a:t>	</a:t>
                </a:r>
                <a:r>
                  <a:rPr lang="da-DK" altLang="da-DK" sz="800" dirty="0" smtClean="0"/>
                  <a:t>F. Dragomir (ROU)</a:t>
                </a:r>
                <a:endParaRPr lang="en-US" altLang="da-DK" sz="800" dirty="0"/>
              </a:p>
            </p:txBody>
          </p:sp>
          <p:sp>
            <p:nvSpPr>
              <p:cNvPr id="74" name="Text Box 33"/>
              <p:cNvSpPr txBox="1">
                <a:spLocks noChangeAspect="1" noChangeArrowheads="1"/>
              </p:cNvSpPr>
              <p:nvPr/>
            </p:nvSpPr>
            <p:spPr bwMode="auto">
              <a:xfrm>
                <a:off x="3645646" y="1893107"/>
                <a:ext cx="1679960" cy="2154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da-DK" altLang="da-DK" sz="800"/>
                  <a:t>Numbering &amp; Networks</a:t>
                </a:r>
                <a:endParaRPr lang="en-US" altLang="da-DK" sz="800" dirty="0"/>
              </a:p>
            </p:txBody>
          </p:sp>
        </p:grpSp>
      </p:grpSp>
      <p:sp>
        <p:nvSpPr>
          <p:cNvPr id="75" name="Content Placeholder 2"/>
          <p:cNvSpPr>
            <a:spLocks noGrp="1"/>
          </p:cNvSpPr>
          <p:nvPr>
            <p:ph idx="1"/>
          </p:nvPr>
        </p:nvSpPr>
        <p:spPr>
          <a:xfrm>
            <a:off x="6300193" y="2235927"/>
            <a:ext cx="2448272" cy="283041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Developing </a:t>
            </a:r>
            <a:r>
              <a:rPr lang="en-US" sz="1800" dirty="0">
                <a:solidFill>
                  <a:srgbClr val="333399"/>
                </a:solidFill>
              </a:rPr>
              <a:t>policies in numbering, naming and addressing and advising on technical regulatory matters to promote telecom innovation and competition</a:t>
            </a:r>
            <a:endParaRPr lang="da-DK" sz="18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03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organisation WG CPG</a:t>
            </a:r>
            <a:endParaRPr lang="da-DK" dirty="0"/>
          </a:p>
        </p:txBody>
      </p:sp>
      <p:sp>
        <p:nvSpPr>
          <p:cNvPr id="73" name="Content Placeholder 72"/>
          <p:cNvSpPr>
            <a:spLocks noGrp="1"/>
          </p:cNvSpPr>
          <p:nvPr>
            <p:ph idx="1"/>
          </p:nvPr>
        </p:nvSpPr>
        <p:spPr>
          <a:xfrm>
            <a:off x="6660232" y="4941329"/>
            <a:ext cx="3022104" cy="3833341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 smtClean="0">
                <a:solidFill>
                  <a:srgbClr val="333399"/>
                </a:solidFill>
              </a:rPr>
              <a:t> </a:t>
            </a:r>
            <a:endParaRPr lang="da-DK" sz="2000" dirty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11560" y="2362200"/>
            <a:ext cx="828092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000" kern="0" dirty="0" smtClean="0">
                <a:solidFill>
                  <a:srgbClr val="333399"/>
                </a:solidFill>
              </a:rPr>
              <a:t>Prepare </a:t>
            </a:r>
            <a:r>
              <a:rPr lang="en-US" sz="2000" kern="0" dirty="0">
                <a:solidFill>
                  <a:srgbClr val="333399"/>
                </a:solidFill>
              </a:rPr>
              <a:t>European positions  </a:t>
            </a:r>
            <a:r>
              <a:rPr lang="en-US" sz="2000" kern="0" dirty="0" smtClean="0">
                <a:solidFill>
                  <a:srgbClr val="333399"/>
                </a:solidFill>
              </a:rPr>
              <a:t>for </a:t>
            </a:r>
            <a:r>
              <a:rPr lang="en-US" sz="2000" kern="0" dirty="0">
                <a:solidFill>
                  <a:srgbClr val="333399"/>
                </a:solidFill>
              </a:rPr>
              <a:t>ITU World </a:t>
            </a:r>
            <a:r>
              <a:rPr lang="en-US" sz="2000" kern="0" dirty="0" err="1">
                <a:solidFill>
                  <a:srgbClr val="333399"/>
                </a:solidFill>
              </a:rPr>
              <a:t>Radiocommunication</a:t>
            </a:r>
            <a:r>
              <a:rPr lang="en-US" sz="2000" kern="0" dirty="0">
                <a:solidFill>
                  <a:srgbClr val="333399"/>
                </a:solidFill>
              </a:rPr>
              <a:t> Conferences (WRCs) and </a:t>
            </a:r>
            <a:r>
              <a:rPr lang="en-US" sz="2000" kern="0" dirty="0" err="1">
                <a:solidFill>
                  <a:srgbClr val="333399"/>
                </a:solidFill>
              </a:rPr>
              <a:t>Radiocommunication</a:t>
            </a:r>
            <a:r>
              <a:rPr lang="en-US" sz="2000" kern="0" dirty="0">
                <a:solidFill>
                  <a:srgbClr val="333399"/>
                </a:solidFill>
              </a:rPr>
              <a:t> Assemblies (RAs)</a:t>
            </a:r>
            <a:endParaRPr lang="en-US" sz="1800" kern="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kern="0" dirty="0" smtClean="0">
                <a:solidFill>
                  <a:srgbClr val="333399"/>
                </a:solidFill>
              </a:rPr>
              <a:t>Chairman: Alexander </a:t>
            </a:r>
            <a:r>
              <a:rPr lang="en-US" sz="2000" kern="0" dirty="0" err="1" smtClean="0">
                <a:solidFill>
                  <a:srgbClr val="333399"/>
                </a:solidFill>
              </a:rPr>
              <a:t>Kühn</a:t>
            </a:r>
            <a:r>
              <a:rPr lang="en-US" sz="2000" kern="0" dirty="0" smtClean="0">
                <a:solidFill>
                  <a:srgbClr val="333399"/>
                </a:solidFill>
              </a:rPr>
              <a:t> (D)</a:t>
            </a:r>
          </a:p>
          <a:p>
            <a:pPr>
              <a:buClr>
                <a:srgbClr val="FF0000"/>
              </a:buClr>
            </a:pPr>
            <a:r>
              <a:rPr lang="en-US" sz="2000" kern="0" dirty="0" smtClean="0">
                <a:solidFill>
                  <a:srgbClr val="333399"/>
                </a:solidFill>
              </a:rPr>
              <a:t>Structure (Project Teams and allocation of agenda items) and vice-chairmanships to be decided at the first CPG meeting for the WRC cycle 2016-2019 (12-14 April 2016)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1800" kern="0" dirty="0" smtClean="0">
              <a:solidFill>
                <a:srgbClr val="333399"/>
              </a:solidFill>
            </a:endParaRPr>
          </a:p>
          <a:p>
            <a:pPr marL="0" indent="0">
              <a:buFontTx/>
              <a:buNone/>
            </a:pPr>
            <a:r>
              <a:rPr lang="en-US" sz="2000" kern="0" dirty="0" smtClean="0">
                <a:solidFill>
                  <a:srgbClr val="333399"/>
                </a:solidFill>
              </a:rPr>
              <a:t> </a:t>
            </a:r>
          </a:p>
          <a:p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107542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ECC </a:t>
            </a:r>
            <a:r>
              <a:rPr lang="en-GB" dirty="0" smtClean="0"/>
              <a:t>Deliverables (1)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62200"/>
            <a:ext cx="8280920" cy="38100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333399"/>
                </a:solidFill>
              </a:rPr>
              <a:t>ECC Decisions</a:t>
            </a:r>
            <a:endParaRPr lang="en-US" sz="2000" dirty="0">
              <a:solidFill>
                <a:srgbClr val="333399"/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sz="1800" dirty="0">
                <a:solidFill>
                  <a:srgbClr val="333399"/>
                </a:solidFill>
              </a:rPr>
              <a:t>Aim at </a:t>
            </a:r>
            <a:r>
              <a:rPr lang="en-US" sz="1800" dirty="0" err="1">
                <a:solidFill>
                  <a:srgbClr val="333399"/>
                </a:solidFill>
              </a:rPr>
              <a:t>harmonisation</a:t>
            </a:r>
            <a:r>
              <a:rPr lang="en-US" sz="1800" dirty="0">
                <a:solidFill>
                  <a:srgbClr val="333399"/>
                </a:solidFill>
              </a:rPr>
              <a:t> in the electronic communications regulatory field:</a:t>
            </a:r>
          </a:p>
          <a:p>
            <a:pPr lvl="2">
              <a:buClr>
                <a:srgbClr val="FF0000"/>
              </a:buClr>
            </a:pPr>
            <a:r>
              <a:rPr lang="en-US" sz="1600" dirty="0">
                <a:solidFill>
                  <a:srgbClr val="333399"/>
                </a:solidFill>
              </a:rPr>
              <a:t>“Designate" a frequency band for </a:t>
            </a:r>
            <a:r>
              <a:rPr lang="en-US" sz="1600" dirty="0" err="1">
                <a:solidFill>
                  <a:srgbClr val="333399"/>
                </a:solidFill>
              </a:rPr>
              <a:t>harmonisation</a:t>
            </a:r>
            <a:r>
              <a:rPr lang="en-US" sz="1600" dirty="0">
                <a:solidFill>
                  <a:srgbClr val="333399"/>
                </a:solidFill>
              </a:rPr>
              <a:t> matters. </a:t>
            </a:r>
          </a:p>
          <a:p>
            <a:pPr lvl="2">
              <a:buClr>
                <a:srgbClr val="FF0000"/>
              </a:buClr>
            </a:pPr>
            <a:r>
              <a:rPr lang="en-US" sz="1600" dirty="0">
                <a:solidFill>
                  <a:srgbClr val="333399"/>
                </a:solidFill>
              </a:rPr>
              <a:t>Voluntary basis: Members implementing the Decision commit themselves 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333399"/>
                </a:solidFill>
              </a:rPr>
              <a:t>ECC Recommendations</a:t>
            </a:r>
            <a:endParaRPr lang="en-US" sz="2000" dirty="0">
              <a:solidFill>
                <a:srgbClr val="333399"/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sz="1800" dirty="0">
                <a:solidFill>
                  <a:srgbClr val="333399"/>
                </a:solidFill>
              </a:rPr>
              <a:t>Measures which administrations are encouraged to apply</a:t>
            </a:r>
          </a:p>
          <a:p>
            <a:pPr lvl="1">
              <a:buClr>
                <a:srgbClr val="FF0000"/>
              </a:buClr>
            </a:pPr>
            <a:r>
              <a:rPr lang="en-US" sz="1800" dirty="0" err="1">
                <a:solidFill>
                  <a:srgbClr val="333399"/>
                </a:solidFill>
              </a:rPr>
              <a:t>Harmonisation</a:t>
            </a:r>
            <a:r>
              <a:rPr lang="en-US" sz="1800" dirty="0">
                <a:solidFill>
                  <a:srgbClr val="333399"/>
                </a:solidFill>
              </a:rPr>
              <a:t> measures for those matters where Decisions are not yet relevant or to provide guidance to national </a:t>
            </a:r>
            <a:r>
              <a:rPr lang="en-US" sz="1800" dirty="0" smtClean="0">
                <a:solidFill>
                  <a:srgbClr val="333399"/>
                </a:solidFill>
              </a:rPr>
              <a:t>administrations</a:t>
            </a:r>
          </a:p>
          <a:p>
            <a:pPr lvl="1">
              <a:buClr>
                <a:srgbClr val="FF0000"/>
              </a:buClr>
            </a:pPr>
            <a:endParaRPr lang="en-US" sz="1800" dirty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433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ECC </a:t>
            </a:r>
            <a:r>
              <a:rPr lang="en-GB" dirty="0" smtClean="0"/>
              <a:t>Deliverables (2)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348880"/>
            <a:ext cx="5040560" cy="373799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333399"/>
                </a:solidFill>
              </a:rPr>
              <a:t>ECC </a:t>
            </a:r>
            <a:r>
              <a:rPr lang="en-US" sz="2400" dirty="0" smtClean="0">
                <a:solidFill>
                  <a:srgbClr val="333399"/>
                </a:solidFill>
              </a:rPr>
              <a:t>Reports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Result </a:t>
            </a:r>
            <a:r>
              <a:rPr lang="en-US" dirty="0">
                <a:solidFill>
                  <a:srgbClr val="333399"/>
                </a:solidFill>
              </a:rPr>
              <a:t>of studies by the ECC normally in support of a </a:t>
            </a:r>
            <a:r>
              <a:rPr lang="en-US" dirty="0" err="1">
                <a:solidFill>
                  <a:srgbClr val="333399"/>
                </a:solidFill>
              </a:rPr>
              <a:t>harmonisation</a:t>
            </a:r>
            <a:r>
              <a:rPr lang="en-US" dirty="0">
                <a:solidFill>
                  <a:srgbClr val="333399"/>
                </a:solidFill>
              </a:rPr>
              <a:t> </a:t>
            </a:r>
            <a:r>
              <a:rPr lang="en-US" dirty="0" smtClean="0">
                <a:solidFill>
                  <a:srgbClr val="333399"/>
                </a:solidFill>
              </a:rPr>
              <a:t>measure</a:t>
            </a:r>
          </a:p>
          <a:p>
            <a:pPr>
              <a:buClr>
                <a:srgbClr val="FF0000"/>
              </a:buClr>
            </a:pPr>
            <a:endParaRPr lang="en-US" sz="240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333399"/>
                </a:solidFill>
              </a:rPr>
              <a:t> </a:t>
            </a:r>
            <a:r>
              <a:rPr lang="en-US" sz="2400" dirty="0" smtClean="0">
                <a:solidFill>
                  <a:srgbClr val="333399"/>
                </a:solidFill>
              </a:rPr>
              <a:t>CEPT Reports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Result </a:t>
            </a:r>
            <a:r>
              <a:rPr lang="en-US" dirty="0">
                <a:solidFill>
                  <a:srgbClr val="333399"/>
                </a:solidFill>
              </a:rPr>
              <a:t>of studies by the ECC in response to Mandates from the EC.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280304"/>
              </p:ext>
            </p:extLst>
          </p:nvPr>
        </p:nvGraphicFramePr>
        <p:xfrm>
          <a:off x="5148064" y="2276872"/>
          <a:ext cx="39959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5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Flow of ECC Deliverables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27088" y="2974801"/>
            <a:ext cx="1249362" cy="1539875"/>
            <a:chOff x="521" y="1307"/>
            <a:chExt cx="787" cy="97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21" y="1307"/>
              <a:ext cx="631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660" y="1309"/>
              <a:ext cx="3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000"/>
                <a:t>Project</a:t>
              </a:r>
            </a:p>
            <a:p>
              <a:pPr algn="ctr"/>
              <a:r>
                <a:rPr lang="da-DK" sz="1000"/>
                <a:t>Team</a:t>
              </a:r>
              <a:endParaRPr lang="en-US" sz="10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77" y="1546"/>
              <a:ext cx="631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93" y="1539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000"/>
                <a:t>Working</a:t>
              </a:r>
            </a:p>
            <a:p>
              <a:pPr algn="ctr"/>
              <a:r>
                <a:rPr lang="da-DK" sz="1000"/>
                <a:t>Group</a:t>
              </a:r>
              <a:endParaRPr lang="en-US" sz="100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568950" y="2593802"/>
            <a:ext cx="2276475" cy="1109662"/>
            <a:chOff x="3508" y="1067"/>
            <a:chExt cx="1434" cy="699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3611" y="1537"/>
              <a:ext cx="0" cy="2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4845" y="1535"/>
              <a:ext cx="0" cy="2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4241" y="1536"/>
              <a:ext cx="0" cy="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611" y="1646"/>
              <a:ext cx="12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811" y="1349"/>
              <a:ext cx="810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1200" dirty="0"/>
                <a:t>at least </a:t>
              </a:r>
              <a:r>
                <a:rPr lang="da-DK" sz="1200" dirty="0" smtClean="0"/>
                <a:t>6 weeks</a:t>
              </a:r>
              <a:endParaRPr lang="en-US" sz="1200" dirty="0"/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508" y="1067"/>
              <a:ext cx="143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1200"/>
                <a:t>Public Consultation open for all</a:t>
              </a:r>
              <a:endParaRPr lang="en-US" sz="1200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479800" y="4782964"/>
            <a:ext cx="3492500" cy="1903413"/>
            <a:chOff x="2192" y="2446"/>
            <a:chExt cx="2200" cy="1199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3158" y="3081"/>
              <a:ext cx="1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1" name="Documents"/>
            <p:cNvSpPr>
              <a:spLocks noEditPoints="1" noChangeArrowheads="1"/>
            </p:cNvSpPr>
            <p:nvPr/>
          </p:nvSpPr>
          <p:spPr bwMode="auto">
            <a:xfrm>
              <a:off x="3454" y="2787"/>
              <a:ext cx="449" cy="601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da-DK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374" y="2446"/>
              <a:ext cx="6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200"/>
                <a:t>Final</a:t>
              </a:r>
            </a:p>
            <a:p>
              <a:pPr algn="ctr"/>
              <a:r>
                <a:rPr lang="da-DK" sz="1200"/>
                <a:t>Deliverables</a:t>
              </a:r>
              <a:endParaRPr lang="en-US" sz="120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192" y="2684"/>
              <a:ext cx="631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309" y="2686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000" dirty="0"/>
                <a:t>Working</a:t>
              </a:r>
            </a:p>
            <a:p>
              <a:pPr algn="ctr"/>
              <a:r>
                <a:rPr lang="da-DK" sz="1000" dirty="0"/>
                <a:t>Group</a:t>
              </a:r>
              <a:endParaRPr lang="en-US" sz="1000" dirty="0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348" y="2914"/>
              <a:ext cx="631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2476" y="2916"/>
              <a:ext cx="3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000"/>
                <a:t>ECC</a:t>
              </a:r>
            </a:p>
            <a:p>
              <a:pPr algn="ctr"/>
              <a:r>
                <a:rPr lang="da-DK" sz="1000"/>
                <a:t>Plenary</a:t>
              </a:r>
              <a:endParaRPr lang="en-US" sz="1000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339" y="2464"/>
              <a:ext cx="49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200"/>
                <a:t>Approval</a:t>
              </a:r>
              <a:endParaRPr lang="en-US" sz="1200"/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7370763" y="3868564"/>
            <a:ext cx="1560512" cy="2630488"/>
            <a:chOff x="4643" y="1870"/>
            <a:chExt cx="983" cy="1657"/>
          </a:xfrm>
        </p:grpSpPr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4964" y="2187"/>
              <a:ext cx="6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da-DK" sz="1000" dirty="0" smtClean="0"/>
                <a:t>ECO</a:t>
              </a:r>
              <a:endParaRPr lang="da-DK" sz="1000" dirty="0"/>
            </a:p>
            <a:p>
              <a:pPr algn="ctr"/>
              <a:r>
                <a:rPr lang="da-DK" sz="1000" dirty="0" smtClean="0"/>
                <a:t>Analysis</a:t>
              </a:r>
              <a:endParaRPr lang="en-US" sz="1000" dirty="0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643" y="2566"/>
              <a:ext cx="631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4782" y="2568"/>
              <a:ext cx="3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000"/>
                <a:t>Project</a:t>
              </a:r>
            </a:p>
            <a:p>
              <a:pPr algn="ctr"/>
              <a:r>
                <a:rPr lang="da-DK" sz="1000"/>
                <a:t>Team</a:t>
              </a:r>
              <a:endParaRPr lang="en-US" sz="1000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799" y="2796"/>
              <a:ext cx="631" cy="7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4915" y="2798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000"/>
                <a:t>Working</a:t>
              </a:r>
            </a:p>
            <a:p>
              <a:pPr algn="ctr"/>
              <a:r>
                <a:rPr lang="da-DK" sz="1000"/>
                <a:t>Group</a:t>
              </a:r>
              <a:endParaRPr lang="en-US" sz="1000"/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4908" y="1899"/>
              <a:ext cx="7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200"/>
                <a:t>Assessing</a:t>
              </a:r>
            </a:p>
            <a:p>
              <a:pPr algn="ctr"/>
              <a:r>
                <a:rPr lang="da-DK" sz="1200"/>
                <a:t>the comments</a:t>
              </a:r>
              <a:endParaRPr lang="en-US" sz="1200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rot="5400000">
              <a:off x="4560" y="2167"/>
              <a:ext cx="5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527050" y="5031408"/>
            <a:ext cx="2786063" cy="1536700"/>
            <a:chOff x="332" y="2639"/>
            <a:chExt cx="1755" cy="968"/>
          </a:xfrm>
        </p:grpSpPr>
        <p:sp>
          <p:nvSpPr>
            <p:cNvPr id="38" name="computr1"/>
            <p:cNvSpPr>
              <a:spLocks noEditPoints="1" noChangeArrowheads="1"/>
            </p:cNvSpPr>
            <p:nvPr/>
          </p:nvSpPr>
          <p:spPr bwMode="auto">
            <a:xfrm>
              <a:off x="332" y="2698"/>
              <a:ext cx="1124" cy="909"/>
            </a:xfrm>
            <a:custGeom>
              <a:avLst/>
              <a:gdLst>
                <a:gd name="T0" fmla="*/ 19535 w 21600"/>
                <a:gd name="T1" fmla="*/ 0 h 21600"/>
                <a:gd name="T2" fmla="*/ 10800 w 21600"/>
                <a:gd name="T3" fmla="*/ 0 h 21600"/>
                <a:gd name="T4" fmla="*/ 2065 w 21600"/>
                <a:gd name="T5" fmla="*/ 0 h 21600"/>
                <a:gd name="T6" fmla="*/ 0 w 21600"/>
                <a:gd name="T7" fmla="*/ 15388 h 21600"/>
                <a:gd name="T8" fmla="*/ 0 w 21600"/>
                <a:gd name="T9" fmla="*/ 21600 h 21600"/>
                <a:gd name="T10" fmla="*/ 10800 w 21600"/>
                <a:gd name="T11" fmla="*/ 21600 h 21600"/>
                <a:gd name="T12" fmla="*/ 21600 w 21600"/>
                <a:gd name="T13" fmla="*/ 21600 h 21600"/>
                <a:gd name="T14" fmla="*/ 21600 w 21600"/>
                <a:gd name="T15" fmla="*/ 15388 h 21600"/>
                <a:gd name="T16" fmla="*/ 19535 w 21600"/>
                <a:gd name="T17" fmla="*/ 13553 h 21600"/>
                <a:gd name="T18" fmla="*/ 2065 w 21600"/>
                <a:gd name="T19" fmla="*/ 13553 h 21600"/>
                <a:gd name="T20" fmla="*/ 2065 w 21600"/>
                <a:gd name="T21" fmla="*/ 6776 h 21600"/>
                <a:gd name="T22" fmla="*/ 19535 w 21600"/>
                <a:gd name="T23" fmla="*/ 6776 h 21600"/>
                <a:gd name="T24" fmla="*/ 0 w 21600"/>
                <a:gd name="T25" fmla="*/ 18494 h 21600"/>
                <a:gd name="T26" fmla="*/ 21600 w 21600"/>
                <a:gd name="T27" fmla="*/ 18494 h 21600"/>
                <a:gd name="T28" fmla="*/ 4923 w 21600"/>
                <a:gd name="T29" fmla="*/ 2541 h 21600"/>
                <a:gd name="T30" fmla="*/ 16756 w 21600"/>
                <a:gd name="T31" fmla="*/ 1115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T28" t="T29" r="T30" b="T31"/>
              <a:pathLst>
                <a:path w="21600" h="21600" extrusionOk="0">
                  <a:moveTo>
                    <a:pt x="16994" y="15388"/>
                  </a:moveTo>
                  <a:lnTo>
                    <a:pt x="16994" y="13553"/>
                  </a:lnTo>
                  <a:lnTo>
                    <a:pt x="19535" y="13553"/>
                  </a:lnTo>
                  <a:lnTo>
                    <a:pt x="19535" y="10729"/>
                  </a:lnTo>
                  <a:lnTo>
                    <a:pt x="19535" y="6776"/>
                  </a:lnTo>
                  <a:lnTo>
                    <a:pt x="19535" y="0"/>
                  </a:lnTo>
                  <a:lnTo>
                    <a:pt x="10800" y="0"/>
                  </a:lnTo>
                  <a:lnTo>
                    <a:pt x="2065" y="0"/>
                  </a:lnTo>
                  <a:lnTo>
                    <a:pt x="2065" y="6776"/>
                  </a:lnTo>
                  <a:lnTo>
                    <a:pt x="2065" y="10729"/>
                  </a:lnTo>
                  <a:lnTo>
                    <a:pt x="2065" y="13553"/>
                  </a:lnTo>
                  <a:lnTo>
                    <a:pt x="4606" y="13553"/>
                  </a:lnTo>
                  <a:lnTo>
                    <a:pt x="4606" y="15388"/>
                  </a:lnTo>
                  <a:lnTo>
                    <a:pt x="0" y="15388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5388"/>
                  </a:lnTo>
                  <a:lnTo>
                    <a:pt x="16994" y="15388"/>
                  </a:lnTo>
                  <a:close/>
                </a:path>
                <a:path w="21600" h="21600" extrusionOk="0">
                  <a:moveTo>
                    <a:pt x="4606" y="15388"/>
                  </a:moveTo>
                  <a:lnTo>
                    <a:pt x="4606" y="13553"/>
                  </a:lnTo>
                  <a:lnTo>
                    <a:pt x="16994" y="13553"/>
                  </a:lnTo>
                  <a:lnTo>
                    <a:pt x="16994" y="15388"/>
                  </a:lnTo>
                  <a:lnTo>
                    <a:pt x="4606" y="15388"/>
                  </a:lnTo>
                </a:path>
                <a:path w="21600" h="21600" extrusionOk="0">
                  <a:moveTo>
                    <a:pt x="4606" y="11294"/>
                  </a:moveTo>
                  <a:lnTo>
                    <a:pt x="4606" y="2259"/>
                  </a:lnTo>
                  <a:lnTo>
                    <a:pt x="16994" y="2259"/>
                  </a:lnTo>
                  <a:lnTo>
                    <a:pt x="16994" y="11294"/>
                  </a:lnTo>
                  <a:lnTo>
                    <a:pt x="4606" y="11294"/>
                  </a:lnTo>
                  <a:moveTo>
                    <a:pt x="13976" y="17082"/>
                  </a:moveTo>
                  <a:lnTo>
                    <a:pt x="13976" y="16376"/>
                  </a:lnTo>
                  <a:lnTo>
                    <a:pt x="20171" y="16376"/>
                  </a:lnTo>
                  <a:lnTo>
                    <a:pt x="20171" y="17082"/>
                  </a:lnTo>
                  <a:lnTo>
                    <a:pt x="13976" y="17082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39" name="Documents"/>
            <p:cNvSpPr>
              <a:spLocks noEditPoints="1" noChangeArrowheads="1"/>
            </p:cNvSpPr>
            <p:nvPr/>
          </p:nvSpPr>
          <p:spPr bwMode="auto">
            <a:xfrm>
              <a:off x="791" y="2832"/>
              <a:ext cx="223" cy="299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da-DK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 flipH="1">
              <a:off x="1401" y="3162"/>
              <a:ext cx="6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1" name="Text Box 40"/>
            <p:cNvSpPr txBox="1">
              <a:spLocks noChangeArrowheads="1"/>
            </p:cNvSpPr>
            <p:nvPr/>
          </p:nvSpPr>
          <p:spPr bwMode="auto">
            <a:xfrm>
              <a:off x="1420" y="2639"/>
              <a:ext cx="58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200" dirty="0"/>
                <a:t>Publication</a:t>
              </a:r>
            </a:p>
            <a:p>
              <a:pPr algn="ctr"/>
              <a:r>
                <a:rPr lang="da-DK" sz="1200" dirty="0"/>
                <a:t>on ECO</a:t>
              </a:r>
            </a:p>
            <a:p>
              <a:pPr algn="ctr"/>
              <a:r>
                <a:rPr lang="da-DK" sz="1200" dirty="0" smtClean="0"/>
                <a:t>Document </a:t>
              </a:r>
            </a:p>
            <a:p>
              <a:pPr algn="ctr"/>
              <a:r>
                <a:rPr lang="da-DK" sz="1200" dirty="0" smtClean="0"/>
                <a:t>database</a:t>
              </a:r>
              <a:endParaRPr lang="en-US" sz="1200" dirty="0"/>
            </a:p>
          </p:txBody>
        </p:sp>
        <p:sp>
          <p:nvSpPr>
            <p:cNvPr id="42" name="Text Box 41"/>
            <p:cNvSpPr txBox="1">
              <a:spLocks noChangeArrowheads="1"/>
            </p:cNvSpPr>
            <p:nvPr/>
          </p:nvSpPr>
          <p:spPr bwMode="auto">
            <a:xfrm>
              <a:off x="332" y="3433"/>
              <a:ext cx="1165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http://www.ecodocdb.dk/</a:t>
              </a:r>
            </a:p>
          </p:txBody>
        </p:sp>
      </p:grpSp>
      <p:sp>
        <p:nvSpPr>
          <p:cNvPr id="43" name="Line 54"/>
          <p:cNvSpPr>
            <a:spLocks noChangeShapeType="1"/>
          </p:cNvSpPr>
          <p:nvPr/>
        </p:nvSpPr>
        <p:spPr bwMode="auto">
          <a:xfrm>
            <a:off x="4859338" y="3512964"/>
            <a:ext cx="623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44" name="Group 46"/>
          <p:cNvGrpSpPr>
            <a:grpSpLocks/>
          </p:cNvGrpSpPr>
          <p:nvPr/>
        </p:nvGrpSpPr>
        <p:grpSpPr bwMode="auto">
          <a:xfrm>
            <a:off x="2311400" y="3841577"/>
            <a:ext cx="2320925" cy="927100"/>
            <a:chOff x="1456" y="1863"/>
            <a:chExt cx="1462" cy="584"/>
          </a:xfrm>
        </p:grpSpPr>
        <p:sp>
          <p:nvSpPr>
            <p:cNvPr id="45" name="Line 47"/>
            <p:cNvSpPr>
              <a:spLocks noChangeShapeType="1"/>
            </p:cNvSpPr>
            <p:nvPr/>
          </p:nvSpPr>
          <p:spPr bwMode="auto">
            <a:xfrm flipH="1">
              <a:off x="1456" y="2019"/>
              <a:ext cx="9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46" name="AutoShape 48"/>
            <p:cNvSpPr>
              <a:spLocks noChangeArrowheads="1"/>
            </p:cNvSpPr>
            <p:nvPr/>
          </p:nvSpPr>
          <p:spPr bwMode="auto">
            <a:xfrm>
              <a:off x="2625" y="1863"/>
              <a:ext cx="293" cy="293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47" name="Text Box 49"/>
            <p:cNvSpPr txBox="1">
              <a:spLocks noChangeArrowheads="1"/>
            </p:cNvSpPr>
            <p:nvPr/>
          </p:nvSpPr>
          <p:spPr bwMode="auto">
            <a:xfrm>
              <a:off x="1553" y="2044"/>
              <a:ext cx="776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200"/>
                <a:t>A veto returns</a:t>
              </a:r>
            </a:p>
            <a:p>
              <a:pPr algn="ctr"/>
              <a:r>
                <a:rPr lang="da-DK" sz="1200"/>
                <a:t>a Deliverable</a:t>
              </a:r>
            </a:p>
            <a:p>
              <a:pPr algn="ctr"/>
              <a:r>
                <a:rPr lang="da-DK" sz="1200"/>
                <a:t>back to a group</a:t>
              </a:r>
              <a:endParaRPr lang="en-US" sz="1200"/>
            </a:p>
          </p:txBody>
        </p:sp>
      </p:grpSp>
      <p:grpSp>
        <p:nvGrpSpPr>
          <p:cNvPr id="48" name="Group 60"/>
          <p:cNvGrpSpPr>
            <a:grpSpLocks/>
          </p:cNvGrpSpPr>
          <p:nvPr/>
        </p:nvGrpSpPr>
        <p:grpSpPr bwMode="auto">
          <a:xfrm>
            <a:off x="2171700" y="2204864"/>
            <a:ext cx="6297613" cy="4687888"/>
            <a:chOff x="1368" y="822"/>
            <a:chExt cx="3967" cy="2953"/>
          </a:xfrm>
        </p:grpSpPr>
        <p:grpSp>
          <p:nvGrpSpPr>
            <p:cNvPr id="49" name="Group 42"/>
            <p:cNvGrpSpPr>
              <a:grpSpLocks/>
            </p:cNvGrpSpPr>
            <p:nvPr/>
          </p:nvGrpSpPr>
          <p:grpSpPr bwMode="auto">
            <a:xfrm>
              <a:off x="1368" y="822"/>
              <a:ext cx="1063" cy="1132"/>
              <a:chOff x="1368" y="822"/>
              <a:chExt cx="1063" cy="1132"/>
            </a:xfrm>
          </p:grpSpPr>
          <p:sp>
            <p:nvSpPr>
              <p:cNvPr id="53" name="Line 43"/>
              <p:cNvSpPr>
                <a:spLocks noChangeShapeType="1"/>
              </p:cNvSpPr>
              <p:nvPr/>
            </p:nvSpPr>
            <p:spPr bwMode="auto">
              <a:xfrm>
                <a:off x="1435" y="1647"/>
                <a:ext cx="9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54" name="Documents"/>
              <p:cNvSpPr>
                <a:spLocks noEditPoints="1" noChangeArrowheads="1"/>
              </p:cNvSpPr>
              <p:nvPr/>
            </p:nvSpPr>
            <p:spPr bwMode="auto">
              <a:xfrm>
                <a:off x="1668" y="1353"/>
                <a:ext cx="449" cy="601"/>
              </a:xfrm>
              <a:custGeom>
                <a:avLst/>
                <a:gdLst>
                  <a:gd name="T0" fmla="*/ 0 w 21600"/>
                  <a:gd name="T1" fmla="*/ 2800 h 21600"/>
                  <a:gd name="T2" fmla="*/ 3468 w 21600"/>
                  <a:gd name="T3" fmla="*/ 0 h 21600"/>
                  <a:gd name="T4" fmla="*/ 21653 w 21600"/>
                  <a:gd name="T5" fmla="*/ 18828 h 21600"/>
                  <a:gd name="T6" fmla="*/ 19954 w 21600"/>
                  <a:gd name="T7" fmla="*/ 20214 h 21600"/>
                  <a:gd name="T8" fmla="*/ 18256 w 21600"/>
                  <a:gd name="T9" fmla="*/ 21628 h 21600"/>
                  <a:gd name="T10" fmla="*/ 19954 w 21600"/>
                  <a:gd name="T11" fmla="*/ 1428 h 21600"/>
                  <a:gd name="T12" fmla="*/ 18256 w 21600"/>
                  <a:gd name="T13" fmla="*/ 2800 h 21600"/>
                  <a:gd name="T14" fmla="*/ 1645 w 21600"/>
                  <a:gd name="T15" fmla="*/ 1428 h 21600"/>
                  <a:gd name="T16" fmla="*/ 21600 w 21600"/>
                  <a:gd name="T17" fmla="*/ 0 h 21600"/>
                  <a:gd name="T18" fmla="*/ 10800 w 21600"/>
                  <a:gd name="T19" fmla="*/ 0 h 21600"/>
                  <a:gd name="T20" fmla="*/ 0 w 21600"/>
                  <a:gd name="T21" fmla="*/ 10800 h 21600"/>
                  <a:gd name="T22" fmla="*/ 21600 w 21600"/>
                  <a:gd name="T23" fmla="*/ 10800 h 21600"/>
                  <a:gd name="T24" fmla="*/ 1645 w 21600"/>
                  <a:gd name="T25" fmla="*/ 4171 h 21600"/>
                  <a:gd name="T26" fmla="*/ 16522 w 21600"/>
                  <a:gd name="T27" fmla="*/ 173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21600" h="21600" extrusionOk="0">
                    <a:moveTo>
                      <a:pt x="0" y="18014"/>
                    </a:moveTo>
                    <a:lnTo>
                      <a:pt x="0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68" y="1428"/>
                    </a:lnTo>
                    <a:lnTo>
                      <a:pt x="3468" y="0"/>
                    </a:lnTo>
                    <a:lnTo>
                      <a:pt x="21653" y="0"/>
                    </a:lnTo>
                    <a:lnTo>
                      <a:pt x="21653" y="18828"/>
                    </a:lnTo>
                    <a:lnTo>
                      <a:pt x="19954" y="188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16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  <a:path w="21600" h="21600" extrusionOk="0">
                    <a:moveTo>
                      <a:pt x="3486" y="1428"/>
                    </a:moveTo>
                    <a:lnTo>
                      <a:pt x="19954" y="14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86" y="1428"/>
                    </a:lnTo>
                    <a:close/>
                  </a:path>
                  <a:path w="21600" h="21600" extrusionOk="0">
                    <a:moveTo>
                      <a:pt x="0" y="18014"/>
                    </a:moveTo>
                    <a:lnTo>
                      <a:pt x="4434" y="180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</a:pathLst>
              </a:custGeom>
              <a:solidFill>
                <a:srgbClr val="D8EBB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55" name="Text Box 45"/>
              <p:cNvSpPr txBox="1">
                <a:spLocks noChangeArrowheads="1"/>
              </p:cNvSpPr>
              <p:nvPr/>
            </p:nvSpPr>
            <p:spPr bwMode="auto">
              <a:xfrm>
                <a:off x="1368" y="822"/>
                <a:ext cx="962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da-DK" sz="1200"/>
                  <a:t>Concensus on Draft</a:t>
                </a:r>
              </a:p>
              <a:p>
                <a:pPr>
                  <a:buFontTx/>
                  <a:buChar char="•"/>
                </a:pPr>
                <a:r>
                  <a:rPr lang="da-DK" sz="1200"/>
                  <a:t> Decision</a:t>
                </a:r>
              </a:p>
              <a:p>
                <a:pPr>
                  <a:buFontTx/>
                  <a:buChar char="•"/>
                </a:pPr>
                <a:r>
                  <a:rPr lang="da-DK" sz="1200"/>
                  <a:t> Recommendation</a:t>
                </a:r>
              </a:p>
              <a:p>
                <a:pPr>
                  <a:buFontTx/>
                  <a:buChar char="•"/>
                </a:pPr>
                <a:r>
                  <a:rPr lang="da-DK" sz="1200"/>
                  <a:t> Report (ECC and </a:t>
                </a:r>
              </a:p>
              <a:p>
                <a:r>
                  <a:rPr lang="da-DK" sz="1200"/>
                  <a:t>CEPT)</a:t>
                </a:r>
                <a:endParaRPr lang="en-US" sz="1200"/>
              </a:p>
            </p:txBody>
          </p:sp>
        </p:grpSp>
        <p:sp>
          <p:nvSpPr>
            <p:cNvPr id="50" name="AutoShape 52"/>
            <p:cNvSpPr>
              <a:spLocks noChangeArrowheads="1"/>
            </p:cNvSpPr>
            <p:nvPr/>
          </p:nvSpPr>
          <p:spPr bwMode="auto">
            <a:xfrm>
              <a:off x="2625" y="1510"/>
              <a:ext cx="274" cy="27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a-DK"/>
            </a:p>
          </p:txBody>
        </p:sp>
        <p:sp>
          <p:nvSpPr>
            <p:cNvPr id="51" name="Text Box 53"/>
            <p:cNvSpPr txBox="1">
              <a:spLocks noChangeArrowheads="1"/>
            </p:cNvSpPr>
            <p:nvPr/>
          </p:nvSpPr>
          <p:spPr bwMode="auto">
            <a:xfrm>
              <a:off x="2376" y="874"/>
              <a:ext cx="723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da-DK" sz="1200"/>
                <a:t>2 weeks</a:t>
              </a:r>
            </a:p>
            <a:p>
              <a:pPr algn="ctr"/>
              <a:r>
                <a:rPr lang="da-DK" sz="1200"/>
                <a:t>window for</a:t>
              </a:r>
            </a:p>
            <a:p>
              <a:pPr algn="ctr"/>
              <a:r>
                <a:rPr lang="da-DK" sz="1200"/>
                <a:t>Admin veto (*)</a:t>
              </a:r>
              <a:endParaRPr lang="en-US" sz="1200"/>
            </a:p>
          </p:txBody>
        </p:sp>
        <p:sp>
          <p:nvSpPr>
            <p:cNvPr id="52" name="Text Box 55"/>
            <p:cNvSpPr txBox="1">
              <a:spLocks noChangeArrowheads="1"/>
            </p:cNvSpPr>
            <p:nvPr/>
          </p:nvSpPr>
          <p:spPr bwMode="auto">
            <a:xfrm>
              <a:off x="3002" y="3487"/>
              <a:ext cx="23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a-DK" sz="1200"/>
                <a:t>(*) Not applicable if approved for Public Consultation</a:t>
              </a:r>
            </a:p>
            <a:p>
              <a:r>
                <a:rPr lang="da-DK" sz="1200"/>
                <a:t>by the ECC Plenary</a:t>
              </a:r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85404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ECC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rgbClr val="333399"/>
                </a:solidFill>
              </a:rPr>
              <a:t>Decisions: approved for Public Consultation by WGs or the ECC Plenary. Final adoption by the ECC Plenary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Recommendations </a:t>
            </a:r>
            <a:r>
              <a:rPr lang="en-US" dirty="0">
                <a:solidFill>
                  <a:srgbClr val="333399"/>
                </a:solidFill>
              </a:rPr>
              <a:t>and Reports may be (unanimously) approved by </a:t>
            </a:r>
            <a:r>
              <a:rPr lang="en-US" dirty="0" smtClean="0">
                <a:solidFill>
                  <a:srgbClr val="333399"/>
                </a:solidFill>
              </a:rPr>
              <a:t>WGs</a:t>
            </a:r>
            <a:endParaRPr lang="en-US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rgbClr val="333399"/>
                </a:solidFill>
              </a:rPr>
              <a:t>CEPT Reports in response to EC Mandates approved by the ECC Plenary and sent to the </a:t>
            </a:r>
            <a:r>
              <a:rPr lang="en-US" dirty="0" smtClean="0">
                <a:solidFill>
                  <a:srgbClr val="333399"/>
                </a:solidFill>
              </a:rPr>
              <a:t>EC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Published on the ECO </a:t>
            </a:r>
            <a:r>
              <a:rPr lang="en-US" dirty="0">
                <a:solidFill>
                  <a:srgbClr val="333399"/>
                </a:solidFill>
              </a:rPr>
              <a:t>Documentation Database (</a:t>
            </a:r>
            <a:r>
              <a:rPr lang="en-US" dirty="0">
                <a:solidFill>
                  <a:srgbClr val="333399"/>
                </a:solidFill>
                <a:hlinkClick r:id="rId2"/>
              </a:rPr>
              <a:t>http://www.ecodocdb.dk</a:t>
            </a:r>
            <a:r>
              <a:rPr lang="en-US" dirty="0" smtClean="0">
                <a:solidFill>
                  <a:srgbClr val="333399"/>
                </a:solidFill>
                <a:hlinkClick r:id="rId2"/>
              </a:rPr>
              <a:t>/</a:t>
            </a:r>
            <a:r>
              <a:rPr lang="en-US" dirty="0" smtClean="0">
                <a:solidFill>
                  <a:srgbClr val="333399"/>
                </a:solidFill>
              </a:rPr>
              <a:t> )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333399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47677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ECC Work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50088" cy="430716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rgbClr val="333399"/>
                </a:solidFill>
              </a:rPr>
              <a:t>ECC entities adopt Work Items which constitute the ECC Work </a:t>
            </a:r>
            <a:r>
              <a:rPr lang="en-US" dirty="0" err="1">
                <a:solidFill>
                  <a:srgbClr val="333399"/>
                </a:solidFill>
              </a:rPr>
              <a:t>Programme</a:t>
            </a:r>
            <a:endParaRPr lang="en-US" dirty="0">
              <a:solidFill>
                <a:srgbClr val="333399"/>
              </a:solidFill>
            </a:endParaRP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rgbClr val="333399"/>
                </a:solidFill>
              </a:rPr>
              <a:t>Administrations </a:t>
            </a:r>
            <a:r>
              <a:rPr lang="en-US" dirty="0" smtClean="0">
                <a:solidFill>
                  <a:srgbClr val="333399"/>
                </a:solidFill>
              </a:rPr>
              <a:t>(4 </a:t>
            </a:r>
            <a:r>
              <a:rPr lang="en-US" dirty="0">
                <a:solidFill>
                  <a:srgbClr val="333399"/>
                </a:solidFill>
              </a:rPr>
              <a:t>supporting administrations)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rgbClr val="333399"/>
                </a:solidFill>
              </a:rPr>
              <a:t>Industry (ETSI)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Exchanges </a:t>
            </a:r>
            <a:r>
              <a:rPr lang="en-US" dirty="0">
                <a:solidFill>
                  <a:srgbClr val="333399"/>
                </a:solidFill>
              </a:rPr>
              <a:t>of information between ECC and ETSI during the development of deliverables relating to spectrum management (http://www.cept.org/ecc/about-ecc/ecc-etsi)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Finalized </a:t>
            </a:r>
            <a:r>
              <a:rPr lang="en-US" dirty="0">
                <a:solidFill>
                  <a:srgbClr val="333399"/>
                </a:solidFill>
              </a:rPr>
              <a:t>Work Items usually result in ECC </a:t>
            </a:r>
            <a:r>
              <a:rPr lang="en-US" dirty="0" smtClean="0">
                <a:solidFill>
                  <a:srgbClr val="333399"/>
                </a:solidFill>
              </a:rPr>
              <a:t>Deliverables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ECC work items are included within the ECC Work </a:t>
            </a:r>
            <a:r>
              <a:rPr lang="en-US" dirty="0" err="1" smtClean="0">
                <a:solidFill>
                  <a:srgbClr val="333399"/>
                </a:solidFill>
              </a:rPr>
              <a:t>Programme</a:t>
            </a:r>
            <a:r>
              <a:rPr lang="en-US" dirty="0" smtClean="0">
                <a:solidFill>
                  <a:srgbClr val="333399"/>
                </a:solidFill>
              </a:rPr>
              <a:t> Database (</a:t>
            </a:r>
            <a:r>
              <a:rPr lang="da-DK" dirty="0">
                <a:hlinkClick r:id="rId2"/>
              </a:rPr>
              <a:t>http://eccwp.cept.org</a:t>
            </a:r>
            <a:r>
              <a:rPr lang="da-DK" dirty="0" smtClean="0">
                <a:hlinkClick r:id="rId2"/>
              </a:rPr>
              <a:t>/</a:t>
            </a:r>
            <a:r>
              <a:rPr lang="da-DK" dirty="0" smtClean="0"/>
              <a:t> 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2295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ECC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834064" cy="430716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>
                <a:solidFill>
                  <a:srgbClr val="333399"/>
                </a:solidFill>
              </a:rPr>
              <a:t>Members of CEPT are Members of the ECC as of right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Representatives </a:t>
            </a:r>
            <a:r>
              <a:rPr lang="en-US" dirty="0">
                <a:solidFill>
                  <a:srgbClr val="333399"/>
                </a:solidFill>
              </a:rPr>
              <a:t>of the European Commission and of the European Free Trade Association Secretariat are </a:t>
            </a:r>
            <a:r>
              <a:rPr lang="en-US" dirty="0" err="1">
                <a:solidFill>
                  <a:srgbClr val="333399"/>
                </a:solidFill>
              </a:rPr>
              <a:t>Counsellors</a:t>
            </a:r>
            <a:r>
              <a:rPr lang="en-US" dirty="0">
                <a:solidFill>
                  <a:srgbClr val="333399"/>
                </a:solidFill>
              </a:rPr>
              <a:t> of the ECC 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rgbClr val="333399"/>
                </a:solidFill>
              </a:rPr>
              <a:t>MoUs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r>
              <a:rPr lang="en-US" dirty="0">
                <a:solidFill>
                  <a:srgbClr val="333399"/>
                </a:solidFill>
              </a:rPr>
              <a:t>and </a:t>
            </a:r>
            <a:r>
              <a:rPr lang="en-US" dirty="0" err="1">
                <a:solidFill>
                  <a:srgbClr val="333399"/>
                </a:solidFill>
              </a:rPr>
              <a:t>LoUs</a:t>
            </a:r>
            <a:r>
              <a:rPr lang="en-US" dirty="0">
                <a:solidFill>
                  <a:srgbClr val="333399"/>
                </a:solidFill>
              </a:rPr>
              <a:t> with </a:t>
            </a:r>
            <a:r>
              <a:rPr lang="en-US" dirty="0" smtClean="0">
                <a:solidFill>
                  <a:srgbClr val="333399"/>
                </a:solidFill>
              </a:rPr>
              <a:t>CEPT or specifically with ECC: more </a:t>
            </a:r>
            <a:r>
              <a:rPr lang="en-US" dirty="0">
                <a:solidFill>
                  <a:srgbClr val="333399"/>
                </a:solidFill>
              </a:rPr>
              <a:t>than </a:t>
            </a:r>
            <a:r>
              <a:rPr lang="en-US" dirty="0" smtClean="0">
                <a:solidFill>
                  <a:srgbClr val="333399"/>
                </a:solidFill>
              </a:rPr>
              <a:t>40 </a:t>
            </a:r>
            <a:r>
              <a:rPr lang="en-US" dirty="0" err="1" smtClean="0">
                <a:solidFill>
                  <a:srgbClr val="333399"/>
                </a:solidFill>
              </a:rPr>
              <a:t>organisations</a:t>
            </a:r>
            <a:endParaRPr lang="en-US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Representatives </a:t>
            </a:r>
            <a:r>
              <a:rPr lang="en-US" dirty="0">
                <a:solidFill>
                  <a:srgbClr val="333399"/>
                </a:solidFill>
              </a:rPr>
              <a:t>of relevant inter-governmental </a:t>
            </a:r>
            <a:r>
              <a:rPr lang="en-US" dirty="0" err="1">
                <a:solidFill>
                  <a:srgbClr val="333399"/>
                </a:solidFill>
              </a:rPr>
              <a:t>organisations</a:t>
            </a:r>
            <a:r>
              <a:rPr lang="en-US" dirty="0">
                <a:solidFill>
                  <a:srgbClr val="333399"/>
                </a:solidFill>
              </a:rPr>
              <a:t> as well as other </a:t>
            </a:r>
            <a:r>
              <a:rPr lang="en-US" dirty="0" err="1">
                <a:solidFill>
                  <a:srgbClr val="333399"/>
                </a:solidFill>
              </a:rPr>
              <a:t>organisations</a:t>
            </a:r>
            <a:r>
              <a:rPr lang="en-US" dirty="0">
                <a:solidFill>
                  <a:srgbClr val="333399"/>
                </a:solidFill>
              </a:rPr>
              <a:t> or non-CEPT administrations concerned with electronic communications may be invited by the relevant Chairmen to participate as Observers in their meetings on an ad-hoc basis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8128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ECC’s external participation</a:t>
            </a:r>
            <a:br>
              <a:rPr lang="da-DK" dirty="0"/>
            </a:b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04864"/>
            <a:ext cx="8424936" cy="2952328"/>
          </a:xfrm>
        </p:spPr>
        <p:txBody>
          <a:bodyPr/>
          <a:lstStyle/>
          <a:p>
            <a:pPr marL="428625">
              <a:spcBef>
                <a:spcPct val="30000"/>
              </a:spcBef>
              <a:buClr>
                <a:srgbClr val="FF3300"/>
              </a:buClr>
            </a:pPr>
            <a:r>
              <a:rPr lang="en-US" dirty="0">
                <a:solidFill>
                  <a:srgbClr val="333399"/>
                </a:solidFill>
                <a:cs typeface="Times New Roman" pitchFamily="18" charset="0"/>
                <a:sym typeface="Wingdings" pitchFamily="2" charset="2"/>
              </a:rPr>
              <a:t>The ECC depends on active external participation in our work to complement our members’ own experience and technical expertise.</a:t>
            </a:r>
            <a:endParaRPr lang="en-IE" dirty="0" smtClean="0">
              <a:solidFill>
                <a:srgbClr val="333399"/>
              </a:solidFill>
              <a:cs typeface="Times New Roman" pitchFamily="18" charset="0"/>
              <a:sym typeface="Wingdings" pitchFamily="2" charset="2"/>
            </a:endParaRPr>
          </a:p>
          <a:p>
            <a:pPr marL="428625">
              <a:spcBef>
                <a:spcPct val="30000"/>
              </a:spcBef>
              <a:buClr>
                <a:srgbClr val="FF3300"/>
              </a:buClr>
            </a:pPr>
            <a:r>
              <a:rPr lang="en-IE" dirty="0" smtClean="0">
                <a:solidFill>
                  <a:srgbClr val="333399"/>
                </a:solidFill>
                <a:cs typeface="Times New Roman" pitchFamily="18" charset="0"/>
                <a:sym typeface="Wingdings" pitchFamily="2" charset="2"/>
              </a:rPr>
              <a:t>Observers </a:t>
            </a:r>
            <a:r>
              <a:rPr lang="en-IE" dirty="0">
                <a:solidFill>
                  <a:srgbClr val="333399"/>
                </a:solidFill>
                <a:cs typeface="Times New Roman" pitchFamily="18" charset="0"/>
                <a:sym typeface="Wingdings" pitchFamily="2" charset="2"/>
              </a:rPr>
              <a:t>can participate in the ECC meetings when issues of mutual interest are placed on the </a:t>
            </a:r>
            <a:r>
              <a:rPr lang="en-IE" dirty="0" smtClean="0">
                <a:solidFill>
                  <a:srgbClr val="333399"/>
                </a:solidFill>
                <a:cs typeface="Times New Roman" pitchFamily="18" charset="0"/>
                <a:sym typeface="Wingdings" pitchFamily="2" charset="2"/>
              </a:rPr>
              <a:t>agenda</a:t>
            </a:r>
          </a:p>
          <a:p>
            <a:pPr marL="428625">
              <a:spcBef>
                <a:spcPct val="30000"/>
              </a:spcBef>
              <a:buClr>
                <a:srgbClr val="FF3300"/>
              </a:buClr>
            </a:pPr>
            <a:r>
              <a:rPr lang="en-IE" dirty="0">
                <a:solidFill>
                  <a:srgbClr val="333399"/>
                </a:solidFill>
                <a:cs typeface="Times New Roman" pitchFamily="18" charset="0"/>
                <a:sym typeface="Wingdings" pitchFamily="2" charset="2"/>
                <a:hlinkClick r:id="rId2"/>
              </a:rPr>
              <a:t>http://</a:t>
            </a:r>
            <a:r>
              <a:rPr lang="en-IE" dirty="0" smtClean="0">
                <a:solidFill>
                  <a:srgbClr val="333399"/>
                </a:solidFill>
                <a:cs typeface="Times New Roman" pitchFamily="18" charset="0"/>
                <a:sym typeface="Wingdings" pitchFamily="2" charset="2"/>
                <a:hlinkClick r:id="rId2"/>
              </a:rPr>
              <a:t>www.cept.org/ecc/who-we-are/participation-in-ecc-work</a:t>
            </a:r>
            <a:r>
              <a:rPr lang="en-IE" dirty="0" smtClean="0">
                <a:solidFill>
                  <a:srgbClr val="333399"/>
                </a:solidFill>
                <a:cs typeface="Times New Roman" pitchFamily="18" charset="0"/>
                <a:sym typeface="Wingdings" pitchFamily="2" charset="2"/>
              </a:rPr>
              <a:t> </a:t>
            </a:r>
            <a:endParaRPr lang="en-IE" dirty="0">
              <a:solidFill>
                <a:srgbClr val="333399"/>
              </a:solidFill>
              <a:cs typeface="Times New Roman" pitchFamily="18" charset="0"/>
              <a:sym typeface="Wingdings" pitchFamily="2" charset="2"/>
            </a:endParaRPr>
          </a:p>
          <a:p>
            <a:pPr marL="676275" indent="-266700">
              <a:buClr>
                <a:srgbClr val="FF3300"/>
              </a:buClr>
            </a:pPr>
            <a:endParaRPr lang="de-DE" sz="1800" dirty="0">
              <a:solidFill>
                <a:srgbClr val="333399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81128"/>
            <a:ext cx="438720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938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ECC </a:t>
            </a:r>
            <a:r>
              <a:rPr lang="da-DK" dirty="0" smtClean="0"/>
              <a:t>Communications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834064" cy="430716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ECC Newsletters: </a:t>
            </a:r>
            <a:r>
              <a:rPr lang="da-DK" dirty="0">
                <a:solidFill>
                  <a:srgbClr val="333399"/>
                </a:solidFill>
                <a:hlinkClick r:id="rId2"/>
              </a:rPr>
              <a:t>http://cept.org/ecc/who-we-are/ecc-newsletters </a:t>
            </a:r>
            <a:r>
              <a:rPr lang="da-DK" dirty="0" smtClean="0">
                <a:solidFill>
                  <a:srgbClr val="333399"/>
                </a:solidFill>
              </a:rPr>
              <a:t>. 3-4 per year. K</a:t>
            </a:r>
            <a:r>
              <a:rPr lang="en-US" dirty="0" err="1" smtClean="0">
                <a:solidFill>
                  <a:srgbClr val="333399"/>
                </a:solidFill>
              </a:rPr>
              <a:t>eep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r>
              <a:rPr lang="en-US" dirty="0">
                <a:solidFill>
                  <a:srgbClr val="333399"/>
                </a:solidFill>
              </a:rPr>
              <a:t>up-to-date with important spectrum </a:t>
            </a:r>
            <a:r>
              <a:rPr lang="en-US" dirty="0" smtClean="0">
                <a:solidFill>
                  <a:srgbClr val="333399"/>
                </a:solidFill>
              </a:rPr>
              <a:t>and numbering policy </a:t>
            </a:r>
            <a:r>
              <a:rPr lang="en-US" dirty="0">
                <a:solidFill>
                  <a:srgbClr val="333399"/>
                </a:solidFill>
              </a:rPr>
              <a:t>issues being considered within the ECC. </a:t>
            </a:r>
            <a:endParaRPr lang="en-US" dirty="0" smtClean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News releases on the website.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Publication of </a:t>
            </a:r>
            <a:r>
              <a:rPr lang="en-US" dirty="0">
                <a:solidFill>
                  <a:srgbClr val="333399"/>
                </a:solidFill>
              </a:rPr>
              <a:t>monthly news summary to find out what's been going on in our Working Groups and Project Teams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Publication </a:t>
            </a:r>
            <a:r>
              <a:rPr lang="en-US" dirty="0">
                <a:solidFill>
                  <a:srgbClr val="333399"/>
                </a:solidFill>
              </a:rPr>
              <a:t>of presentations made by key ECC figures at conferences and workshops</a:t>
            </a:r>
            <a:r>
              <a:rPr lang="en-US" dirty="0" smtClean="0">
                <a:solidFill>
                  <a:srgbClr val="333399"/>
                </a:solidFill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en-US" dirty="0">
                <a:solidFill>
                  <a:srgbClr val="333399"/>
                </a:solidFill>
              </a:rPr>
              <a:t>The ECC is </a:t>
            </a:r>
            <a:r>
              <a:rPr lang="en-US" dirty="0" smtClean="0">
                <a:solidFill>
                  <a:srgbClr val="333399"/>
                </a:solidFill>
              </a:rPr>
              <a:t>on </a:t>
            </a:r>
            <a:r>
              <a:rPr lang="en-US" dirty="0">
                <a:solidFill>
                  <a:srgbClr val="333399"/>
                </a:solidFill>
              </a:rPr>
              <a:t>Twitter </a:t>
            </a:r>
            <a:r>
              <a:rPr lang="en-US" dirty="0">
                <a:solidFill>
                  <a:srgbClr val="333399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333399"/>
                </a:solidFill>
                <a:hlinkClick r:id="rId3"/>
              </a:rPr>
              <a:t>twitter.com/CEPT_ECC</a:t>
            </a:r>
            <a:r>
              <a:rPr lang="en-US" dirty="0" smtClean="0">
                <a:solidFill>
                  <a:srgbClr val="333399"/>
                </a:solidFill>
              </a:rPr>
              <a:t> </a:t>
            </a:r>
            <a:endParaRPr lang="en-US" dirty="0">
              <a:solidFill>
                <a:srgbClr val="333399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984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US" dirty="0" smtClean="0"/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7046"/>
            <a:ext cx="8568952" cy="453633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333399"/>
                </a:solidFill>
              </a:rPr>
              <a:t>ECC: its framework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333399"/>
                </a:solidFill>
              </a:rPr>
              <a:t>ECC: its </a:t>
            </a:r>
            <a:r>
              <a:rPr lang="en-US" sz="2000" dirty="0" err="1" smtClean="0">
                <a:solidFill>
                  <a:srgbClr val="333399"/>
                </a:solidFill>
              </a:rPr>
              <a:t>organisation</a:t>
            </a:r>
            <a:endParaRPr lang="en-US" sz="2000" dirty="0" smtClean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333399"/>
                </a:solidFill>
              </a:rPr>
              <a:t>ECC </a:t>
            </a:r>
            <a:r>
              <a:rPr lang="en-US" sz="2000" dirty="0">
                <a:solidFill>
                  <a:srgbClr val="333399"/>
                </a:solidFill>
              </a:rPr>
              <a:t>Deliverables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333399"/>
                </a:solidFill>
              </a:rPr>
              <a:t>ECC Work Items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333399"/>
                </a:solidFill>
              </a:rPr>
              <a:t>Participation to the ECC</a:t>
            </a:r>
          </a:p>
          <a:p>
            <a:pPr>
              <a:buClr>
                <a:srgbClr val="FF0000"/>
              </a:buClr>
            </a:pPr>
            <a:endParaRPr lang="en-US" sz="2000" dirty="0">
              <a:solidFill>
                <a:srgbClr val="333399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rgbClr val="333399"/>
                </a:solidFill>
              </a:rPr>
              <a:t>ECC communications</a:t>
            </a:r>
            <a:endParaRPr lang="en-US" sz="2000" dirty="0">
              <a:solidFill>
                <a:srgbClr val="333399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>
                <a:solidFill>
                  <a:srgbClr val="333399"/>
                </a:solidFill>
              </a:rPr>
              <a:t>Thanks for your attention!!</a:t>
            </a:r>
          </a:p>
          <a:p>
            <a:pPr marL="0" indent="0">
              <a:buNone/>
            </a:pPr>
            <a:endParaRPr lang="da-DK" dirty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da-DK" smtClean="0">
                <a:solidFill>
                  <a:srgbClr val="333399"/>
                </a:solidFill>
              </a:rPr>
              <a:t>Questions??</a:t>
            </a:r>
            <a:endParaRPr lang="da-DK" dirty="0">
              <a:solidFill>
                <a:srgbClr val="333399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010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What we do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sz="2000" dirty="0" smtClean="0">
                <a:solidFill>
                  <a:srgbClr val="333399"/>
                </a:solidFill>
              </a:rPr>
              <a:t>Develops policies and work programme on spectrum, numbering and network matters in an European context;</a:t>
            </a:r>
            <a:endParaRPr lang="da-DK" sz="2000" dirty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sz="2000" dirty="0" smtClean="0">
                <a:solidFill>
                  <a:srgbClr val="333399"/>
                </a:solidFill>
              </a:rPr>
              <a:t>Brings together expertise in managing scarce resources;</a:t>
            </a:r>
            <a:endParaRPr lang="da-DK" sz="2000" dirty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sz="2000" dirty="0" smtClean="0">
                <a:solidFill>
                  <a:srgbClr val="333399"/>
                </a:solidFill>
              </a:rPr>
              <a:t>Offers a forum for the European preparation of ITU work; </a:t>
            </a:r>
            <a:endParaRPr lang="da-DK" sz="2000" dirty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sz="2000" dirty="0" smtClean="0">
                <a:solidFill>
                  <a:srgbClr val="333399"/>
                </a:solidFill>
              </a:rPr>
              <a:t>Acts as recognised spectrum and nubering expert for CEPT Administrations and for the European Commission;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da-DK" sz="2000" dirty="0" smtClean="0">
                <a:solidFill>
                  <a:srgbClr val="333399"/>
                </a:solidFill>
              </a:rPr>
              <a:t>Provides </a:t>
            </a:r>
            <a:r>
              <a:rPr lang="da-DK" sz="2000" dirty="0">
                <a:solidFill>
                  <a:srgbClr val="333399"/>
                </a:solidFill>
              </a:rPr>
              <a:t>a focal point for information (EFIS etc</a:t>
            </a:r>
            <a:r>
              <a:rPr lang="da-DK" sz="2000" dirty="0" smtClean="0">
                <a:solidFill>
                  <a:srgbClr val="333399"/>
                </a:solidFill>
              </a:rPr>
              <a:t>.) on electronic communications;</a:t>
            </a:r>
            <a:endParaRPr lang="da-DK" sz="2000" dirty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da-DK" sz="2000" dirty="0" smtClean="0">
                <a:solidFill>
                  <a:srgbClr val="333399"/>
                </a:solidFill>
              </a:rPr>
              <a:t>Fosters cooperation </a:t>
            </a:r>
            <a:r>
              <a:rPr lang="da-DK" sz="2000" dirty="0">
                <a:solidFill>
                  <a:srgbClr val="333399"/>
                </a:solidFill>
              </a:rPr>
              <a:t>with other </a:t>
            </a:r>
            <a:r>
              <a:rPr lang="da-DK" sz="2000" dirty="0" smtClean="0">
                <a:solidFill>
                  <a:srgbClr val="333399"/>
                </a:solidFill>
              </a:rPr>
              <a:t>bodies and stakeholders</a:t>
            </a:r>
            <a:endParaRPr lang="da-DK" sz="2000" dirty="0">
              <a:solidFill>
                <a:srgbClr val="333399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da-DK" dirty="0">
                <a:hlinkClick r:id="rId2"/>
              </a:rPr>
              <a:t>http://www.cept.org/ecc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da-DK" dirty="0" smtClean="0">
                <a:hlinkClick r:id="rId2"/>
              </a:rPr>
              <a:t>http</a:t>
            </a:r>
            <a:r>
              <a:rPr lang="da-DK" dirty="0">
                <a:hlinkClick r:id="rId2"/>
              </a:rPr>
              <a:t>://</a:t>
            </a:r>
            <a:r>
              <a:rPr lang="da-DK" dirty="0" smtClean="0">
                <a:hlinkClick r:id="rId2"/>
              </a:rPr>
              <a:t>cept.org/ecc/who-we-are/what-we-do</a:t>
            </a:r>
            <a:endParaRPr lang="da-DK" dirty="0" smtClean="0"/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Picture 6" descr="ECC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363662" cy="6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2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framework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66800" y="25146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90000"/>
              </a:lnSpc>
              <a:buClr>
                <a:srgbClr val="FF0000"/>
              </a:buClr>
              <a:buNone/>
            </a:pPr>
            <a:r>
              <a:rPr lang="da-DK" sz="2000" kern="0" dirty="0">
                <a:solidFill>
                  <a:srgbClr val="333399"/>
                </a:solidFill>
                <a:hlinkClick r:id="rId2"/>
              </a:rPr>
              <a:t>http://www.cept.org/ecc/framework</a:t>
            </a:r>
            <a:r>
              <a:rPr lang="da-DK" sz="2000" kern="0" dirty="0">
                <a:solidFill>
                  <a:srgbClr val="333399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endParaRPr lang="da-DK" sz="2000" kern="0" dirty="0" smtClean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sz="2000" kern="0" dirty="0" smtClean="0">
                <a:solidFill>
                  <a:srgbClr val="333399"/>
                </a:solidFill>
              </a:rPr>
              <a:t>Rules of Procedure (RoP):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da-DK" sz="1800" kern="0" dirty="0" smtClean="0">
                <a:solidFill>
                  <a:srgbClr val="333399"/>
                </a:solidFill>
              </a:rPr>
              <a:t>High level rules on the structure, the participation, chairmanships, documentation, organisation of meetings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da-DK" sz="1800" kern="0" dirty="0" smtClean="0">
                <a:solidFill>
                  <a:srgbClr val="333399"/>
                </a:solidFill>
              </a:rPr>
              <a:t>Mechanism for ECC Decisions (development, approval, implementation, review...)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da-DK" sz="1800" kern="0" dirty="0" smtClean="0">
                <a:solidFill>
                  <a:srgbClr val="333399"/>
                </a:solidFill>
              </a:rPr>
              <a:t>Principles for conduct of meeting: general rule is consensus (don’t imply unanimity). Voting on an exceptional basis (Plenary, WG)</a:t>
            </a:r>
          </a:p>
          <a:p>
            <a:pPr marL="457200" lvl="1" indent="0">
              <a:lnSpc>
                <a:spcPct val="90000"/>
              </a:lnSpc>
              <a:buClr>
                <a:srgbClr val="FF0000"/>
              </a:buClr>
              <a:buNone/>
            </a:pPr>
            <a:endParaRPr lang="da-DK" sz="1800" kern="0" dirty="0" smtClean="0">
              <a:solidFill>
                <a:srgbClr val="333399"/>
              </a:solidFill>
            </a:endParaRP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endParaRPr lang="da-DK" sz="1800" kern="0" dirty="0" smtClean="0">
              <a:solidFill>
                <a:srgbClr val="333399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0000"/>
              </a:buClr>
              <a:buFontTx/>
              <a:buNone/>
            </a:pPr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275905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framework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Footer copy here</a:t>
            </a:r>
            <a:endParaRPr lang="en-US" sz="1400" dirty="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66800" y="25146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sz="2000" kern="0" dirty="0" smtClean="0">
                <a:solidFill>
                  <a:srgbClr val="333399"/>
                </a:solidFill>
              </a:rPr>
              <a:t>Working Methods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da-DK" sz="1800" kern="0" dirty="0" smtClean="0">
                <a:solidFill>
                  <a:srgbClr val="333399"/>
                </a:solidFill>
              </a:rPr>
              <a:t>Details further the general rules of the RoP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da-DK" sz="1800" kern="0" dirty="0" smtClean="0">
                <a:solidFill>
                  <a:srgbClr val="333399"/>
                </a:solidFill>
              </a:rPr>
              <a:t>Rules for the participation of observers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da-DK" sz="1800" kern="0" dirty="0" smtClean="0">
                <a:solidFill>
                  <a:srgbClr val="333399"/>
                </a:solidFill>
              </a:rPr>
              <a:t>Mechanisms for ECC Recommendations, ECC Reports and CEPT Reports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sz="2000" kern="0" dirty="0">
                <a:solidFill>
                  <a:srgbClr val="333399"/>
                </a:solidFill>
              </a:rPr>
              <a:t>Electronic working arrangements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>
                <a:solidFill>
                  <a:srgbClr val="333399"/>
                </a:solidFill>
              </a:rPr>
              <a:t>enhance meeting participation and efficiency.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>
                <a:solidFill>
                  <a:srgbClr val="333399"/>
                </a:solidFill>
              </a:rPr>
              <a:t>Guidelines on the </a:t>
            </a:r>
            <a:r>
              <a:rPr lang="en-US" sz="1800" kern="0" dirty="0" err="1">
                <a:solidFill>
                  <a:srgbClr val="333399"/>
                </a:solidFill>
              </a:rPr>
              <a:t>organisation</a:t>
            </a:r>
            <a:r>
              <a:rPr lang="en-US" sz="1800" kern="0" dirty="0">
                <a:solidFill>
                  <a:srgbClr val="333399"/>
                </a:solidFill>
              </a:rPr>
              <a:t> and participation in web-meetings, webinars, virtual participation in meetings.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>
                <a:solidFill>
                  <a:srgbClr val="333399"/>
                </a:solidFill>
              </a:rPr>
              <a:t>Addresses also electronic features provided by the CEPT portal.</a:t>
            </a:r>
            <a:endParaRPr lang="da-DK" sz="1800" kern="0" dirty="0">
              <a:solidFill>
                <a:srgbClr val="333399"/>
              </a:solidFill>
            </a:endParaRPr>
          </a:p>
          <a:p>
            <a:pPr marL="457200" lvl="1" indent="0">
              <a:lnSpc>
                <a:spcPct val="90000"/>
              </a:lnSpc>
              <a:buClr>
                <a:srgbClr val="FF0000"/>
              </a:buClr>
              <a:buNone/>
            </a:pPr>
            <a:endParaRPr lang="da-DK" sz="1800" kern="0" dirty="0" smtClean="0">
              <a:solidFill>
                <a:srgbClr val="333399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0000"/>
              </a:buClr>
              <a:buFontTx/>
              <a:buNone/>
            </a:pPr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40687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framework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71600" y="2132856"/>
            <a:ext cx="770485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da-DK" kern="0" dirty="0" smtClean="0">
                <a:solidFill>
                  <a:srgbClr val="333399"/>
                </a:solidFill>
              </a:rPr>
              <a:t>ECC </a:t>
            </a:r>
            <a:r>
              <a:rPr lang="da-DK" kern="0" dirty="0">
                <a:solidFill>
                  <a:srgbClr val="333399"/>
                </a:solidFill>
              </a:rPr>
              <a:t>strategic </a:t>
            </a:r>
            <a:r>
              <a:rPr lang="da-DK" kern="0" dirty="0" smtClean="0">
                <a:solidFill>
                  <a:srgbClr val="333399"/>
                </a:solidFill>
              </a:rPr>
              <a:t>plan </a:t>
            </a:r>
            <a:r>
              <a:rPr lang="en-US" dirty="0" smtClean="0">
                <a:solidFill>
                  <a:srgbClr val="333399"/>
                </a:solidFill>
              </a:rPr>
              <a:t>for 2015-2020</a:t>
            </a: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dirty="0" smtClean="0">
                <a:solidFill>
                  <a:srgbClr val="333399"/>
                </a:solidFill>
              </a:rPr>
              <a:t>Identifies skills and actions to be developed in: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>
                <a:solidFill>
                  <a:srgbClr val="333399"/>
                </a:solidFill>
              </a:rPr>
              <a:t> Expertise in managing scarce </a:t>
            </a:r>
            <a:r>
              <a:rPr lang="en-US" sz="1800" kern="0" dirty="0" smtClean="0">
                <a:solidFill>
                  <a:srgbClr val="333399"/>
                </a:solidFill>
              </a:rPr>
              <a:t>resources</a:t>
            </a:r>
          </a:p>
          <a:p>
            <a:pPr lvl="2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 smtClean="0">
                <a:solidFill>
                  <a:srgbClr val="333399"/>
                </a:solidFill>
              </a:rPr>
              <a:t>Spectrum management</a:t>
            </a:r>
          </a:p>
          <a:p>
            <a:pPr lvl="2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 smtClean="0">
                <a:solidFill>
                  <a:srgbClr val="333399"/>
                </a:solidFill>
              </a:rPr>
              <a:t>Numbering and resources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>
                <a:solidFill>
                  <a:srgbClr val="333399"/>
                </a:solidFill>
              </a:rPr>
              <a:t> Europe wide forum for the work in </a:t>
            </a:r>
            <a:r>
              <a:rPr lang="en-US" sz="1800" kern="0" dirty="0" smtClean="0">
                <a:solidFill>
                  <a:srgbClr val="333399"/>
                </a:solidFill>
              </a:rPr>
              <a:t>ITU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>
                <a:solidFill>
                  <a:srgbClr val="333399"/>
                </a:solidFill>
              </a:rPr>
              <a:t> Cooperation with the European </a:t>
            </a:r>
            <a:r>
              <a:rPr lang="en-US" sz="1800" kern="0" dirty="0" smtClean="0">
                <a:solidFill>
                  <a:srgbClr val="333399"/>
                </a:solidFill>
              </a:rPr>
              <a:t>Commission, ETSI, others…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r>
              <a:rPr lang="en-US" sz="1800" kern="0" dirty="0">
                <a:solidFill>
                  <a:srgbClr val="333399"/>
                </a:solidFill>
              </a:rPr>
              <a:t> Focal point in Europe for </a:t>
            </a:r>
            <a:r>
              <a:rPr lang="en-US" sz="1800" kern="0" dirty="0" smtClean="0">
                <a:solidFill>
                  <a:srgbClr val="333399"/>
                </a:solidFill>
              </a:rPr>
              <a:t>information </a:t>
            </a:r>
            <a:r>
              <a:rPr lang="en-US" sz="1800" kern="0" dirty="0">
                <a:solidFill>
                  <a:srgbClr val="333399"/>
                </a:solidFill>
              </a:rPr>
              <a:t>on electronic </a:t>
            </a:r>
            <a:r>
              <a:rPr lang="en-US" sz="1800" kern="0" dirty="0" smtClean="0">
                <a:solidFill>
                  <a:srgbClr val="333399"/>
                </a:solidFill>
              </a:rPr>
              <a:t>communication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endParaRPr lang="en-US" sz="1800" kern="0" dirty="0" smtClean="0">
              <a:solidFill>
                <a:srgbClr val="333399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</a:pPr>
            <a:r>
              <a:rPr lang="en-US" kern="0" dirty="0" smtClean="0">
                <a:solidFill>
                  <a:srgbClr val="333399"/>
                </a:solidFill>
              </a:rPr>
              <a:t>Identifies challenges in spectrum management and numbering – principles and major topics </a:t>
            </a:r>
            <a:endParaRPr lang="en-US" kern="0" dirty="0">
              <a:solidFill>
                <a:srgbClr val="333399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0000"/>
              </a:buClr>
              <a:buFontTx/>
              <a:buNone/>
            </a:pPr>
            <a:endParaRPr lang="da-DK" sz="2400" kern="0" dirty="0" smtClean="0">
              <a:solidFill>
                <a:srgbClr val="333399"/>
              </a:solidFill>
              <a:hlinkClick r:id="rId3"/>
            </a:endParaRPr>
          </a:p>
          <a:p>
            <a:pPr marL="457200" lvl="1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da-DK" sz="1800" kern="0" dirty="0">
                <a:solidFill>
                  <a:srgbClr val="333399"/>
                </a:solidFill>
                <a:hlinkClick r:id="rId4"/>
              </a:rPr>
              <a:t>http://</a:t>
            </a:r>
            <a:r>
              <a:rPr lang="da-DK" sz="1800" kern="0" dirty="0" smtClean="0">
                <a:solidFill>
                  <a:srgbClr val="333399"/>
                </a:solidFill>
                <a:hlinkClick r:id="rId4"/>
              </a:rPr>
              <a:t>www.cept.org/ecc/who-we-are/ecc-strategic-plan</a:t>
            </a:r>
            <a:r>
              <a:rPr lang="da-DK" sz="1800" kern="0" dirty="0" smtClean="0">
                <a:solidFill>
                  <a:srgbClr val="333399"/>
                </a:solidFill>
              </a:rPr>
              <a:t> </a:t>
            </a:r>
          </a:p>
          <a:p>
            <a:pPr lvl="1">
              <a:lnSpc>
                <a:spcPct val="90000"/>
              </a:lnSpc>
              <a:buClr>
                <a:srgbClr val="FF0000"/>
              </a:buClr>
            </a:pPr>
            <a:endParaRPr lang="da-DK" sz="1800" kern="0" dirty="0" smtClean="0">
              <a:solidFill>
                <a:srgbClr val="333399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0000"/>
              </a:buClr>
              <a:buFontTx/>
              <a:buNone/>
            </a:pPr>
            <a:endParaRPr lang="da-DK" kern="0" dirty="0"/>
          </a:p>
        </p:txBody>
      </p:sp>
    </p:spTree>
    <p:extLst>
      <p:ext uri="{BB962C8B-B14F-4D97-AF65-F5344CB8AC3E}">
        <p14:creationId xmlns:p14="http://schemas.microsoft.com/office/powerpoint/2010/main" val="288178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organisation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08025" y="2425282"/>
            <a:ext cx="7875588" cy="4124325"/>
            <a:chOff x="450850" y="1497013"/>
            <a:chExt cx="7875588" cy="4124325"/>
          </a:xfrm>
        </p:grpSpPr>
        <p:sp>
          <p:nvSpPr>
            <p:cNvPr id="49" name="Line 2"/>
            <p:cNvSpPr>
              <a:spLocks noChangeAspect="1" noChangeShapeType="1"/>
            </p:cNvSpPr>
            <p:nvPr/>
          </p:nvSpPr>
          <p:spPr bwMode="auto">
            <a:xfrm flipV="1">
              <a:off x="2451100" y="3341965"/>
              <a:ext cx="0" cy="17622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0" name="Line 49"/>
            <p:cNvSpPr>
              <a:spLocks noChangeAspect="1" noChangeShapeType="1"/>
            </p:cNvSpPr>
            <p:nvPr/>
          </p:nvSpPr>
          <p:spPr bwMode="auto">
            <a:xfrm flipV="1">
              <a:off x="6645275" y="3340377"/>
              <a:ext cx="0" cy="1413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1" name="Line 50"/>
            <p:cNvSpPr>
              <a:spLocks noChangeAspect="1" noChangeShapeType="1"/>
            </p:cNvSpPr>
            <p:nvPr/>
          </p:nvSpPr>
          <p:spPr bwMode="auto">
            <a:xfrm flipV="1">
              <a:off x="1066800" y="3340377"/>
              <a:ext cx="0" cy="17781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2" name="Line 5"/>
            <p:cNvSpPr>
              <a:spLocks noChangeAspect="1" noChangeShapeType="1"/>
            </p:cNvSpPr>
            <p:nvPr/>
          </p:nvSpPr>
          <p:spPr bwMode="auto">
            <a:xfrm flipV="1">
              <a:off x="5241925" y="3346727"/>
              <a:ext cx="0" cy="1555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53" name="Rounded Rectangle 52"/>
            <p:cNvSpPr>
              <a:spLocks noChangeAspect="1"/>
            </p:cNvSpPr>
            <p:nvPr/>
          </p:nvSpPr>
          <p:spPr bwMode="auto">
            <a:xfrm>
              <a:off x="450850" y="3506788"/>
              <a:ext cx="1211263" cy="1579562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 bwMode="auto">
            <a:xfrm>
              <a:off x="1847850" y="3506788"/>
              <a:ext cx="1211263" cy="1579562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5" name="Rounded Rectangle 54"/>
            <p:cNvSpPr>
              <a:spLocks noChangeAspect="1"/>
            </p:cNvSpPr>
            <p:nvPr/>
          </p:nvSpPr>
          <p:spPr bwMode="auto">
            <a:xfrm>
              <a:off x="3238500" y="3495675"/>
              <a:ext cx="1211263" cy="1579563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 bwMode="auto">
            <a:xfrm>
              <a:off x="4637088" y="3489325"/>
              <a:ext cx="1211262" cy="1579563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 bwMode="auto">
            <a:xfrm>
              <a:off x="6032500" y="3479800"/>
              <a:ext cx="1208088" cy="1590675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8" name="AutoShape 8"/>
            <p:cNvSpPr>
              <a:spLocks noChangeAspect="1" noChangeArrowheads="1"/>
            </p:cNvSpPr>
            <p:nvPr/>
          </p:nvSpPr>
          <p:spPr bwMode="auto">
            <a:xfrm>
              <a:off x="3382963" y="1497013"/>
              <a:ext cx="2411412" cy="1008062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59" name="Text Box 9"/>
            <p:cNvSpPr txBox="1">
              <a:spLocks noChangeAspect="1" noChangeArrowheads="1"/>
            </p:cNvSpPr>
            <p:nvPr/>
          </p:nvSpPr>
          <p:spPr bwMode="auto">
            <a:xfrm>
              <a:off x="3354388" y="1497131"/>
              <a:ext cx="2474912" cy="457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dirty="0">
                  <a:solidFill>
                    <a:schemeClr val="bg1"/>
                  </a:solidFill>
                </a:rPr>
                <a:t>Electronic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dirty="0">
                  <a:solidFill>
                    <a:schemeClr val="bg1"/>
                  </a:solidFill>
                </a:rPr>
                <a:t>Communications Committee</a:t>
              </a:r>
              <a:endParaRPr lang="en-US" altLang="da-DK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Text Box 10"/>
            <p:cNvSpPr txBox="1">
              <a:spLocks noChangeAspect="1" noChangeArrowheads="1"/>
            </p:cNvSpPr>
            <p:nvPr/>
          </p:nvSpPr>
          <p:spPr bwMode="auto">
            <a:xfrm>
              <a:off x="3460750" y="1928968"/>
              <a:ext cx="1931939" cy="584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>
                  <a:solidFill>
                    <a:schemeClr val="bg1"/>
                  </a:solidFill>
                </a:rPr>
                <a:t>Chairman:	E. Fournier (F)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>
                  <a:solidFill>
                    <a:schemeClr val="bg1"/>
                  </a:solidFill>
                </a:rPr>
                <a:t>Vice-Chairmen:	S. Pastukh (RUS)</a:t>
              </a:r>
              <a:br>
                <a:rPr lang="da-DK" altLang="da-DK" sz="800" dirty="0">
                  <a:solidFill>
                    <a:schemeClr val="bg1"/>
                  </a:solidFill>
                </a:rPr>
              </a:br>
              <a:r>
                <a:rPr lang="da-DK" altLang="da-DK" sz="800" dirty="0">
                  <a:solidFill>
                    <a:schemeClr val="bg1"/>
                  </a:solidFill>
                </a:rPr>
                <a:t>                                J.  Afonso  (POR)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>
                  <a:solidFill>
                    <a:schemeClr val="bg1"/>
                  </a:solidFill>
                </a:rPr>
                <a:t>	</a:t>
              </a:r>
              <a:endParaRPr lang="en-US" altLang="da-DK" sz="800" dirty="0">
                <a:solidFill>
                  <a:schemeClr val="bg1"/>
                </a:solidFill>
              </a:endParaRPr>
            </a:p>
          </p:txBody>
        </p:sp>
        <p:sp>
          <p:nvSpPr>
            <p:cNvPr id="61" name="AutoShape 11"/>
            <p:cNvSpPr>
              <a:spLocks noChangeAspect="1" noChangeArrowheads="1"/>
            </p:cNvSpPr>
            <p:nvPr/>
          </p:nvSpPr>
          <p:spPr bwMode="auto">
            <a:xfrm>
              <a:off x="5915025" y="2179638"/>
              <a:ext cx="2411413" cy="1008062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chemeClr val="bg1"/>
                </a:solidFill>
              </a:endParaRPr>
            </a:p>
          </p:txBody>
        </p:sp>
        <p:sp>
          <p:nvSpPr>
            <p:cNvPr id="62" name="Text Box 12"/>
            <p:cNvSpPr txBox="1">
              <a:spLocks noChangeAspect="1" noChangeArrowheads="1"/>
            </p:cNvSpPr>
            <p:nvPr/>
          </p:nvSpPr>
          <p:spPr bwMode="auto">
            <a:xfrm>
              <a:off x="6091238" y="2179815"/>
              <a:ext cx="2084387" cy="457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>
                  <a:solidFill>
                    <a:schemeClr val="bg1"/>
                  </a:solidFill>
                </a:rPr>
                <a:t>European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>
                  <a:solidFill>
                    <a:schemeClr val="bg1"/>
                  </a:solidFill>
                </a:rPr>
                <a:t>Communications Office</a:t>
              </a:r>
              <a:endParaRPr lang="en-US" altLang="da-DK" sz="1200" b="1">
                <a:solidFill>
                  <a:schemeClr val="bg1"/>
                </a:solidFill>
              </a:endParaRPr>
            </a:p>
          </p:txBody>
        </p:sp>
        <p:sp>
          <p:nvSpPr>
            <p:cNvPr id="63" name="Text Box 13"/>
            <p:cNvSpPr txBox="1">
              <a:spLocks noChangeAspect="1" noChangeArrowheads="1"/>
            </p:cNvSpPr>
            <p:nvPr/>
          </p:nvSpPr>
          <p:spPr bwMode="auto">
            <a:xfrm>
              <a:off x="5997575" y="2611652"/>
              <a:ext cx="2097049" cy="338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chemeClr val="bg1"/>
                  </a:solidFill>
                </a:rPr>
                <a:t>Director:	P. Christensen (DNK)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chemeClr val="bg1"/>
                  </a:solidFill>
                </a:rPr>
                <a:t>Deputy Director:      B. Espinosa (F)</a:t>
              </a:r>
              <a:endParaRPr lang="en-US" altLang="da-DK" sz="800">
                <a:solidFill>
                  <a:schemeClr val="bg1"/>
                </a:solidFill>
              </a:endParaRPr>
            </a:p>
          </p:txBody>
        </p:sp>
        <p:sp>
          <p:nvSpPr>
            <p:cNvPr id="64" name="AutoShape 14"/>
            <p:cNvSpPr>
              <a:spLocks noChangeAspect="1" noChangeArrowheads="1"/>
            </p:cNvSpPr>
            <p:nvPr/>
          </p:nvSpPr>
          <p:spPr bwMode="auto">
            <a:xfrm>
              <a:off x="849313" y="2179638"/>
              <a:ext cx="2411412" cy="1008062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da-DK" sz="1200" dirty="0">
                  <a:solidFill>
                    <a:schemeClr val="bg1"/>
                  </a:solidFill>
                </a:rPr>
                <a:t>Steering Group</a:t>
              </a:r>
            </a:p>
          </p:txBody>
        </p:sp>
        <p:sp>
          <p:nvSpPr>
            <p:cNvPr id="65" name="Text Box 16"/>
            <p:cNvSpPr txBox="1">
              <a:spLocks noChangeAspect="1" noChangeArrowheads="1"/>
            </p:cNvSpPr>
            <p:nvPr/>
          </p:nvSpPr>
          <p:spPr bwMode="auto">
            <a:xfrm>
              <a:off x="2100263" y="3486440"/>
              <a:ext cx="684212" cy="244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FM</a:t>
              </a:r>
              <a:endParaRPr lang="en-US" altLang="da-DK" sz="1000" b="1"/>
            </a:p>
          </p:txBody>
        </p:sp>
        <p:sp>
          <p:nvSpPr>
            <p:cNvPr id="66" name="Text Box 17"/>
            <p:cNvSpPr txBox="1">
              <a:spLocks noChangeAspect="1" noChangeArrowheads="1"/>
            </p:cNvSpPr>
            <p:nvPr/>
          </p:nvSpPr>
          <p:spPr bwMode="auto">
            <a:xfrm>
              <a:off x="2009775" y="3651554"/>
              <a:ext cx="858838" cy="336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Frequency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Management</a:t>
              </a:r>
              <a:endParaRPr lang="en-US" altLang="da-DK" sz="800" dirty="0"/>
            </a:p>
          </p:txBody>
        </p:sp>
        <p:sp>
          <p:nvSpPr>
            <p:cNvPr id="67" name="Text Box 18"/>
            <p:cNvSpPr txBox="1">
              <a:spLocks noChangeAspect="1" noChangeArrowheads="1"/>
            </p:cNvSpPr>
            <p:nvPr/>
          </p:nvSpPr>
          <p:spPr bwMode="auto">
            <a:xfrm>
              <a:off x="1857375" y="3991308"/>
              <a:ext cx="931863" cy="1078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T. Weilacher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C. Reis (POR)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S. Talbot (G)</a:t>
              </a:r>
            </a:p>
            <a:p>
              <a:pPr>
                <a:spcBef>
                  <a:spcPct val="0"/>
                </a:spcBef>
              </a:pPr>
              <a:endParaRPr lang="en-US" altLang="da-DK" sz="800"/>
            </a:p>
          </p:txBody>
        </p:sp>
        <p:sp>
          <p:nvSpPr>
            <p:cNvPr id="68" name="Text Box 24"/>
            <p:cNvSpPr txBox="1">
              <a:spLocks noChangeAspect="1" noChangeArrowheads="1"/>
            </p:cNvSpPr>
            <p:nvPr/>
          </p:nvSpPr>
          <p:spPr bwMode="auto">
            <a:xfrm>
              <a:off x="3479800" y="3495965"/>
              <a:ext cx="666750" cy="244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SE</a:t>
              </a:r>
              <a:endParaRPr lang="en-US" altLang="da-DK" sz="1000" b="1"/>
            </a:p>
          </p:txBody>
        </p:sp>
        <p:sp>
          <p:nvSpPr>
            <p:cNvPr id="69" name="Text Box 25"/>
            <p:cNvSpPr txBox="1">
              <a:spLocks noChangeAspect="1" noChangeArrowheads="1"/>
            </p:cNvSpPr>
            <p:nvPr/>
          </p:nvSpPr>
          <p:spPr bwMode="auto">
            <a:xfrm>
              <a:off x="3417888" y="3661080"/>
              <a:ext cx="803275" cy="336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Spectrum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Engineering</a:t>
              </a:r>
              <a:endParaRPr lang="en-US" altLang="da-DK" sz="800"/>
            </a:p>
          </p:txBody>
        </p:sp>
        <p:sp>
          <p:nvSpPr>
            <p:cNvPr id="70" name="Text Box 26"/>
            <p:cNvSpPr txBox="1">
              <a:spLocks noChangeAspect="1" noChangeArrowheads="1"/>
            </p:cNvSpPr>
            <p:nvPr/>
          </p:nvSpPr>
          <p:spPr bwMode="auto">
            <a:xfrm>
              <a:off x="3260725" y="4000834"/>
              <a:ext cx="917575" cy="10780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K. Loew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J. Duque (POR)</a:t>
              </a:r>
              <a:br>
                <a:rPr lang="da-DK" altLang="da-DK" sz="800"/>
              </a:br>
              <a:r>
                <a:rPr lang="da-DK" altLang="da-DK" sz="800"/>
                <a:t>k. Bejuk (HRV)</a:t>
              </a:r>
              <a:br>
                <a:rPr lang="da-DK" altLang="da-DK" sz="800"/>
              </a:br>
              <a:endParaRPr lang="da-DK" altLang="da-DK" sz="800"/>
            </a:p>
          </p:txBody>
        </p:sp>
        <p:sp>
          <p:nvSpPr>
            <p:cNvPr id="71" name="Text Box 28"/>
            <p:cNvSpPr txBox="1">
              <a:spLocks noChangeAspect="1" noChangeArrowheads="1"/>
            </p:cNvSpPr>
            <p:nvPr/>
          </p:nvSpPr>
          <p:spPr bwMode="auto">
            <a:xfrm>
              <a:off x="665163" y="3518192"/>
              <a:ext cx="784225" cy="244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CPG</a:t>
              </a:r>
              <a:endParaRPr lang="en-US" altLang="da-DK" sz="1000" b="1"/>
            </a:p>
          </p:txBody>
        </p:sp>
        <p:sp>
          <p:nvSpPr>
            <p:cNvPr id="72" name="Text Box 29"/>
            <p:cNvSpPr txBox="1">
              <a:spLocks noChangeAspect="1" noChangeArrowheads="1"/>
            </p:cNvSpPr>
            <p:nvPr/>
          </p:nvSpPr>
          <p:spPr bwMode="auto">
            <a:xfrm>
              <a:off x="482600" y="3683307"/>
              <a:ext cx="1133475" cy="336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Conference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Preparatory Group</a:t>
              </a:r>
              <a:endParaRPr lang="en-US" altLang="da-DK" sz="800"/>
            </a:p>
          </p:txBody>
        </p:sp>
        <p:sp>
          <p:nvSpPr>
            <p:cNvPr id="73" name="Text Box 30"/>
            <p:cNvSpPr txBox="1">
              <a:spLocks noChangeAspect="1" noChangeArrowheads="1"/>
            </p:cNvSpPr>
            <p:nvPr/>
          </p:nvSpPr>
          <p:spPr bwMode="auto">
            <a:xfrm>
              <a:off x="473075" y="3991308"/>
              <a:ext cx="893193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A. Kühn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 smtClean="0"/>
                <a:t>Vice-Chairmen</a:t>
              </a:r>
              <a:r>
                <a:rPr lang="da-DK" altLang="da-DK" sz="800" u="sng" dirty="0"/>
                <a:t>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da-DK" sz="800" dirty="0" smtClean="0"/>
                <a:t>To be decided</a:t>
              </a:r>
              <a:r>
                <a:rPr lang="en-US" altLang="da-DK" sz="800" dirty="0"/>
                <a:t/>
              </a:r>
              <a:br>
                <a:rPr lang="en-US" altLang="da-DK" sz="800" dirty="0"/>
              </a:br>
              <a:endParaRPr lang="en-US" altLang="da-DK" sz="800" dirty="0"/>
            </a:p>
          </p:txBody>
        </p:sp>
        <p:sp>
          <p:nvSpPr>
            <p:cNvPr id="74" name="Text Box 32"/>
            <p:cNvSpPr txBox="1">
              <a:spLocks noChangeAspect="1" noChangeArrowheads="1"/>
            </p:cNvSpPr>
            <p:nvPr/>
          </p:nvSpPr>
          <p:spPr bwMode="auto">
            <a:xfrm>
              <a:off x="4875213" y="3505491"/>
              <a:ext cx="760412" cy="2444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WG NaN</a:t>
              </a:r>
              <a:endParaRPr lang="en-US" altLang="da-DK" sz="1000" b="1"/>
            </a:p>
          </p:txBody>
        </p:sp>
        <p:sp>
          <p:nvSpPr>
            <p:cNvPr id="75" name="Text Box 33"/>
            <p:cNvSpPr txBox="1">
              <a:spLocks noChangeAspect="1" noChangeArrowheads="1"/>
            </p:cNvSpPr>
            <p:nvPr/>
          </p:nvSpPr>
          <p:spPr bwMode="auto">
            <a:xfrm>
              <a:off x="4818063" y="3670605"/>
              <a:ext cx="889000" cy="336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Numbering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and Networks</a:t>
              </a:r>
              <a:endParaRPr lang="en-US" altLang="da-DK" sz="800"/>
            </a:p>
          </p:txBody>
        </p:sp>
        <p:sp>
          <p:nvSpPr>
            <p:cNvPr id="76" name="Text Box 34"/>
            <p:cNvSpPr txBox="1">
              <a:spLocks noChangeAspect="1" noChangeArrowheads="1"/>
            </p:cNvSpPr>
            <p:nvPr/>
          </p:nvSpPr>
          <p:spPr bwMode="auto">
            <a:xfrm>
              <a:off x="4638675" y="4010360"/>
              <a:ext cx="1050925" cy="954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J. Vallesverd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(NOR)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 smtClean="0"/>
                <a:t>Vice-Chairmen</a:t>
              </a:r>
              <a:r>
                <a:rPr lang="da-DK" altLang="da-DK" sz="800" u="sng" dirty="0"/>
                <a:t>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E. Greenberg (G)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/>
                <a:t>F. Dragomir (ROU)</a:t>
              </a:r>
              <a:endParaRPr lang="en-US" altLang="da-DK" sz="800" dirty="0"/>
            </a:p>
          </p:txBody>
        </p:sp>
        <p:sp>
          <p:nvSpPr>
            <p:cNvPr id="77" name="Text Box 37"/>
            <p:cNvSpPr txBox="1">
              <a:spLocks noChangeAspect="1" noChangeArrowheads="1"/>
            </p:cNvSpPr>
            <p:nvPr/>
          </p:nvSpPr>
          <p:spPr bwMode="auto">
            <a:xfrm>
              <a:off x="6226175" y="3694421"/>
              <a:ext cx="804863" cy="214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IMT-Matters</a:t>
              </a:r>
              <a:endParaRPr lang="en-US" altLang="da-DK" sz="800"/>
            </a:p>
          </p:txBody>
        </p:sp>
        <p:sp>
          <p:nvSpPr>
            <p:cNvPr id="78" name="Text Box 38"/>
            <p:cNvSpPr txBox="1">
              <a:spLocks noChangeAspect="1" noChangeArrowheads="1"/>
            </p:cNvSpPr>
            <p:nvPr/>
          </p:nvSpPr>
          <p:spPr bwMode="auto">
            <a:xfrm>
              <a:off x="6046788" y="3992896"/>
              <a:ext cx="996950" cy="1078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D. Chauveau (F)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/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P. Toivonen (FIN)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/>
                <a:t>S. Green (G)</a:t>
              </a:r>
              <a:endParaRPr lang="en-US" altLang="da-DK" sz="800"/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/>
            </a:p>
          </p:txBody>
        </p:sp>
        <p:cxnSp>
          <p:nvCxnSpPr>
            <p:cNvPr id="79" name="AutoShape 40"/>
            <p:cNvCxnSpPr>
              <a:cxnSpLocks noChangeAspect="1" noChangeShapeType="1"/>
              <a:stCxn id="58" idx="3"/>
              <a:endCxn id="62" idx="0"/>
            </p:cNvCxnSpPr>
            <p:nvPr/>
          </p:nvCxnSpPr>
          <p:spPr bwMode="auto">
            <a:xfrm>
              <a:off x="5854700" y="2008350"/>
              <a:ext cx="1217613" cy="163526"/>
            </a:xfrm>
            <a:prstGeom prst="bentConnector2">
              <a:avLst/>
            </a:prstGeom>
            <a:noFill/>
            <a:ln w="63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0" name="Line 41"/>
            <p:cNvSpPr>
              <a:spLocks noChangeAspect="1" noChangeShapeType="1"/>
            </p:cNvSpPr>
            <p:nvPr/>
          </p:nvSpPr>
          <p:spPr bwMode="auto">
            <a:xfrm>
              <a:off x="4587875" y="2500517"/>
              <a:ext cx="0" cy="8398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1" name="Line 42"/>
            <p:cNvSpPr>
              <a:spLocks noChangeAspect="1" noChangeShapeType="1"/>
            </p:cNvSpPr>
            <p:nvPr/>
          </p:nvSpPr>
          <p:spPr bwMode="auto">
            <a:xfrm flipV="1">
              <a:off x="1066800" y="3340377"/>
              <a:ext cx="55784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82" name="Text Box 46"/>
            <p:cNvSpPr txBox="1">
              <a:spLocks noChangeAspect="1" noChangeArrowheads="1"/>
            </p:cNvSpPr>
            <p:nvPr/>
          </p:nvSpPr>
          <p:spPr bwMode="auto">
            <a:xfrm>
              <a:off x="6234113" y="3489615"/>
              <a:ext cx="795337" cy="246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/>
                <a:t>ECC PT1</a:t>
              </a:r>
            </a:p>
          </p:txBody>
        </p:sp>
        <p:cxnSp>
          <p:nvCxnSpPr>
            <p:cNvPr id="83" name="Elbow Connector 82"/>
            <p:cNvCxnSpPr>
              <a:cxnSpLocks noChangeAspect="1"/>
              <a:stCxn id="58" idx="1"/>
              <a:endCxn id="64" idx="0"/>
            </p:cNvCxnSpPr>
            <p:nvPr/>
          </p:nvCxnSpPr>
          <p:spPr bwMode="auto">
            <a:xfrm rot="10800000" flipV="1">
              <a:off x="2055813" y="2001838"/>
              <a:ext cx="1327150" cy="177800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 Box 43"/>
            <p:cNvSpPr txBox="1">
              <a:spLocks noChangeArrowheads="1"/>
            </p:cNvSpPr>
            <p:nvPr/>
          </p:nvSpPr>
          <p:spPr bwMode="auto">
            <a:xfrm>
              <a:off x="849313" y="5405893"/>
              <a:ext cx="1444625" cy="215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 dirty="0">
                  <a:latin typeface="Tahoma" pitchFamily="34" charset="0"/>
                </a:rPr>
                <a:t>Updated: </a:t>
              </a:r>
              <a:r>
                <a:rPr lang="da-DK" altLang="da-DK" sz="800" dirty="0" smtClean="0">
                  <a:latin typeface="Tahoma" pitchFamily="34" charset="0"/>
                </a:rPr>
                <a:t>March 2016</a:t>
              </a:r>
              <a:endParaRPr lang="en-US" altLang="da-DK" sz="800" dirty="0">
                <a:latin typeface="Tahoma" pitchFamily="34" charset="0"/>
              </a:endParaRPr>
            </a:p>
          </p:txBody>
        </p:sp>
        <p:sp>
          <p:nvSpPr>
            <p:cNvPr id="85" name="Line 41"/>
            <p:cNvSpPr>
              <a:spLocks noChangeAspect="1" noChangeShapeType="1"/>
            </p:cNvSpPr>
            <p:nvPr/>
          </p:nvSpPr>
          <p:spPr bwMode="auto">
            <a:xfrm>
              <a:off x="3856038" y="3330575"/>
              <a:ext cx="0" cy="1651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/>
            </a:p>
          </p:txBody>
        </p:sp>
      </p:grpSp>
    </p:spTree>
    <p:extLst>
      <p:ext uri="{BB962C8B-B14F-4D97-AF65-F5344CB8AC3E}">
        <p14:creationId xmlns:p14="http://schemas.microsoft.com/office/powerpoint/2010/main" val="412129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organisation WG FM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4865" y="2167156"/>
            <a:ext cx="2950682" cy="2203101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Developing </a:t>
            </a:r>
            <a:r>
              <a:rPr lang="en-US" sz="1800" dirty="0">
                <a:solidFill>
                  <a:srgbClr val="333399"/>
                </a:solidFill>
              </a:rPr>
              <a:t>strategies, plans </a:t>
            </a:r>
            <a:r>
              <a:rPr lang="en-US" sz="1800" dirty="0" smtClean="0">
                <a:solidFill>
                  <a:srgbClr val="333399"/>
                </a:solidFill>
              </a:rPr>
              <a:t>and </a:t>
            </a:r>
            <a:r>
              <a:rPr lang="en-US" sz="1800" dirty="0">
                <a:solidFill>
                  <a:srgbClr val="333399"/>
                </a:solidFill>
              </a:rPr>
              <a:t>implementation advice </a:t>
            </a:r>
            <a:r>
              <a:rPr lang="en-US" sz="1800" dirty="0" smtClean="0">
                <a:solidFill>
                  <a:srgbClr val="333399"/>
                </a:solidFill>
              </a:rPr>
              <a:t>for the management </a:t>
            </a:r>
            <a:r>
              <a:rPr lang="en-US" sz="1800" dirty="0">
                <a:solidFill>
                  <a:srgbClr val="333399"/>
                </a:solidFill>
              </a:rPr>
              <a:t>of the </a:t>
            </a:r>
            <a:endParaRPr lang="en-US" sz="1800" dirty="0" smtClean="0">
              <a:solidFill>
                <a:srgbClr val="333399"/>
              </a:solidFill>
            </a:endParaRPr>
          </a:p>
          <a:p>
            <a:pPr marL="0" indent="0">
              <a:lnSpc>
                <a:spcPct val="90000"/>
              </a:lnSpc>
              <a:buClr>
                <a:srgbClr val="FF0000"/>
              </a:buClr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radio </a:t>
            </a:r>
            <a:r>
              <a:rPr lang="en-US" sz="1800" dirty="0">
                <a:solidFill>
                  <a:srgbClr val="333399"/>
                </a:solidFill>
              </a:rPr>
              <a:t>spectrum</a:t>
            </a:r>
            <a:endParaRPr lang="da-DK" sz="1800" dirty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060511" y="2160862"/>
            <a:ext cx="6008687" cy="4498975"/>
            <a:chOff x="2357438" y="1006475"/>
            <a:chExt cx="6523037" cy="4987925"/>
          </a:xfrm>
        </p:grpSpPr>
        <p:sp>
          <p:nvSpPr>
            <p:cNvPr id="37" name="Oval 36"/>
            <p:cNvSpPr/>
            <p:nvPr/>
          </p:nvSpPr>
          <p:spPr>
            <a:xfrm>
              <a:off x="2514600" y="2409825"/>
              <a:ext cx="428625" cy="1317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8" name="AutoShape 20"/>
            <p:cNvSpPr>
              <a:spLocks noChangeArrowheads="1"/>
            </p:cNvSpPr>
            <p:nvPr/>
          </p:nvSpPr>
          <p:spPr bwMode="auto">
            <a:xfrm>
              <a:off x="6570663" y="1625600"/>
              <a:ext cx="2268537" cy="5762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SRD/MG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Short Range Devices 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Maintenance Group</a:t>
              </a:r>
              <a:r>
                <a:rPr lang="en-GB" altLang="da-DK" sz="900">
                  <a:solidFill>
                    <a:srgbClr val="000066"/>
                  </a:solidFill>
                  <a:latin typeface="Tahoma" pitchFamily="34" charset="0"/>
                </a:rPr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Chairman: Thomas Weber (ECO)</a:t>
              </a:r>
              <a:endParaRPr lang="da-DK" altLang="da-DK" sz="8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39" name="AutoShape 20"/>
            <p:cNvSpPr>
              <a:spLocks noChangeArrowheads="1"/>
            </p:cNvSpPr>
            <p:nvPr/>
          </p:nvSpPr>
          <p:spPr bwMode="auto">
            <a:xfrm>
              <a:off x="6583363" y="2252663"/>
              <a:ext cx="2266950" cy="576262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FM22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Spectrum Monitoring and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Enforcement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/>
              </a:r>
              <a:b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</a:b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Chairman: Ralf Trautmann (D)</a:t>
              </a:r>
              <a:endParaRPr lang="en-GB" altLang="da-DK" sz="8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0" name="AutoShape 20"/>
            <p:cNvSpPr>
              <a:spLocks noChangeArrowheads="1"/>
            </p:cNvSpPr>
            <p:nvPr/>
          </p:nvSpPr>
          <p:spPr bwMode="auto">
            <a:xfrm>
              <a:off x="6588125" y="2879725"/>
              <a:ext cx="2266950" cy="5762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FM44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Satellite Communications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/>
              </a:r>
              <a:b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</a:b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Chairman: Amar Saidani (F)</a:t>
              </a:r>
              <a:endParaRPr lang="da-DK" altLang="da-DK" sz="8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1" name="AutoShape 20"/>
            <p:cNvSpPr>
              <a:spLocks noChangeArrowheads="1"/>
            </p:cNvSpPr>
            <p:nvPr/>
          </p:nvSpPr>
          <p:spPr bwMode="auto">
            <a:xfrm>
              <a:off x="2871788" y="4754563"/>
              <a:ext cx="2268537" cy="57626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 Maritime FG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WGFM Maritime Forum Group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Chairman: Jaap Steenge (NL)</a:t>
              </a:r>
              <a:endParaRPr lang="da-DK" altLang="da-DK" sz="8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2" name="AutoShape 20"/>
            <p:cNvSpPr>
              <a:spLocks noChangeArrowheads="1"/>
            </p:cNvSpPr>
            <p:nvPr/>
          </p:nvSpPr>
          <p:spPr bwMode="auto">
            <a:xfrm>
              <a:off x="6581775" y="1006475"/>
              <a:ext cx="2266950" cy="5762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EFIS/MG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>
                  <a:solidFill>
                    <a:srgbClr val="000066"/>
                  </a:solidFill>
                  <a:latin typeface="Tahoma" pitchFamily="34" charset="0"/>
                </a:rPr>
                <a:t>ECO Frequency Information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>
                  <a:solidFill>
                    <a:srgbClr val="000066"/>
                  </a:solidFill>
                  <a:latin typeface="Tahoma" pitchFamily="34" charset="0"/>
                </a:rPr>
                <a:t>System Maintenance Group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>
                  <a:solidFill>
                    <a:srgbClr val="000066"/>
                  </a:solidFill>
                </a:rPr>
                <a:t> </a:t>
              </a: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Chairman: Stefan Mayer-Bidmon (D)</a:t>
              </a:r>
              <a:endParaRPr lang="da-DK" altLang="da-DK" sz="8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3" name="AutoShape 20"/>
            <p:cNvSpPr>
              <a:spLocks noChangeArrowheads="1"/>
            </p:cNvSpPr>
            <p:nvPr/>
          </p:nvSpPr>
          <p:spPr bwMode="auto">
            <a:xfrm>
              <a:off x="6611938" y="3498850"/>
              <a:ext cx="2268537" cy="5762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FM49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</a:t>
              </a:r>
              <a:r>
                <a:rPr lang="en-US" altLang="da-DK" sz="900">
                  <a:solidFill>
                    <a:srgbClr val="000066"/>
                  </a:solidFill>
                  <a:latin typeface="Tahoma" pitchFamily="34" charset="0"/>
                </a:rPr>
                <a:t>Radio Spectrum for  Public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>
                  <a:solidFill>
                    <a:srgbClr val="000066"/>
                  </a:solidFill>
                  <a:latin typeface="Tahoma" pitchFamily="34" charset="0"/>
                </a:rPr>
                <a:t>Protection and Disaster Relief (PPDR)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Chairman: Laurent Bodusseau (F)</a:t>
              </a:r>
              <a:r>
                <a:rPr lang="en-US" altLang="da-DK" sz="900" b="1">
                  <a:solidFill>
                    <a:srgbClr val="000066"/>
                  </a:solidFill>
                  <a:latin typeface="Tahoma" pitchFamily="34" charset="0"/>
                </a:rPr>
                <a:t> </a:t>
              </a:r>
              <a:r>
                <a:rPr lang="en-US" altLang="da-DK" sz="90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44" name="AutoShape 20"/>
            <p:cNvSpPr>
              <a:spLocks noChangeArrowheads="1"/>
            </p:cNvSpPr>
            <p:nvPr/>
          </p:nvSpPr>
          <p:spPr bwMode="auto">
            <a:xfrm>
              <a:off x="6611938" y="4116388"/>
              <a:ext cx="2268537" cy="57467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FM51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PMSE</a:t>
              </a:r>
              <a:b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</a:b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         </a:t>
              </a: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Chairman: Lindsay Cornell (G)</a:t>
              </a:r>
            </a:p>
          </p:txBody>
        </p:sp>
        <p:sp>
          <p:nvSpPr>
            <p:cNvPr id="45" name="AutoShape 20"/>
            <p:cNvSpPr>
              <a:spLocks noChangeArrowheads="1"/>
            </p:cNvSpPr>
            <p:nvPr/>
          </p:nvSpPr>
          <p:spPr bwMode="auto">
            <a:xfrm>
              <a:off x="2514600" y="1495425"/>
              <a:ext cx="2417763" cy="137160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1100" b="1">
                  <a:solidFill>
                    <a:srgbClr val="000066"/>
                  </a:solidFill>
                  <a:latin typeface="Tahoma" pitchFamily="34" charset="0"/>
                </a:rPr>
                <a:t>WGFM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Working Group Frequency Management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Chairman: Thomas Weilacher (D)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Vice Chairman: Cristina Reis (POR)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Vice Chairman: Stephen Talbot (G)</a:t>
              </a:r>
            </a:p>
          </p:txBody>
        </p:sp>
        <p:sp>
          <p:nvSpPr>
            <p:cNvPr id="46" name="AutoShape 15"/>
            <p:cNvSpPr>
              <a:spLocks noChangeArrowheads="1"/>
            </p:cNvSpPr>
            <p:nvPr/>
          </p:nvSpPr>
          <p:spPr bwMode="auto">
            <a:xfrm>
              <a:off x="2551113" y="2733675"/>
              <a:ext cx="2362200" cy="565150"/>
            </a:xfrm>
            <a:prstGeom prst="roundRect">
              <a:avLst>
                <a:gd name="adj" fmla="val 16667"/>
              </a:avLst>
            </a:prstGeom>
            <a:solidFill>
              <a:srgbClr val="D9FFD9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da-DK" sz="1100">
                  <a:solidFill>
                    <a:srgbClr val="000066"/>
                  </a:solidFill>
                </a:rPr>
                <a:t>WGFM Civil Military Forum</a:t>
              </a:r>
            </a:p>
          </p:txBody>
        </p:sp>
        <p:sp>
          <p:nvSpPr>
            <p:cNvPr id="47" name="AutoShape 20"/>
            <p:cNvSpPr>
              <a:spLocks noChangeArrowheads="1"/>
            </p:cNvSpPr>
            <p:nvPr/>
          </p:nvSpPr>
          <p:spPr bwMode="auto">
            <a:xfrm>
              <a:off x="2357438" y="3455988"/>
              <a:ext cx="2768600" cy="812800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WGFM Correspondence Groups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da-DK" sz="8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800" b="1">
                  <a:solidFill>
                    <a:srgbClr val="000066"/>
                  </a:solidFill>
                  <a:latin typeface="Tahoma" pitchFamily="34" charset="0"/>
                </a:rPr>
                <a:t>BB-Maritime Links</a:t>
              </a: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: Chairman - Eirik Bliksrud (N)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800" b="1">
                  <a:solidFill>
                    <a:srgbClr val="000066"/>
                  </a:solidFill>
                  <a:latin typeface="Tahoma" pitchFamily="34" charset="0"/>
                </a:rPr>
                <a:t>Drones: </a:t>
              </a: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Chairman - Florian Cziczatka (A)</a:t>
              </a: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cxnSp>
          <p:nvCxnSpPr>
            <p:cNvPr id="49" name="Elbow Connector 48"/>
            <p:cNvCxnSpPr/>
            <p:nvPr/>
          </p:nvCxnSpPr>
          <p:spPr>
            <a:xfrm rot="10800000" flipV="1">
              <a:off x="4932363" y="1285875"/>
              <a:ext cx="1649412" cy="895350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38" idx="1"/>
              <a:endCxn id="45" idx="3"/>
            </p:cNvCxnSpPr>
            <p:nvPr/>
          </p:nvCxnSpPr>
          <p:spPr>
            <a:xfrm rot="10800000" flipV="1">
              <a:off x="4933950" y="1914525"/>
              <a:ext cx="1636713" cy="266700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>
              <a:stCxn id="39" idx="1"/>
              <a:endCxn id="45" idx="3"/>
            </p:cNvCxnSpPr>
            <p:nvPr/>
          </p:nvCxnSpPr>
          <p:spPr>
            <a:xfrm rot="10800000">
              <a:off x="4932363" y="2181225"/>
              <a:ext cx="1651000" cy="360363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>
              <a:stCxn id="40" idx="1"/>
              <a:endCxn id="45" idx="3"/>
            </p:cNvCxnSpPr>
            <p:nvPr/>
          </p:nvCxnSpPr>
          <p:spPr>
            <a:xfrm rot="10800000">
              <a:off x="4932363" y="2181225"/>
              <a:ext cx="1655762" cy="985838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>
              <a:endCxn id="45" idx="3"/>
            </p:cNvCxnSpPr>
            <p:nvPr/>
          </p:nvCxnSpPr>
          <p:spPr>
            <a:xfrm rot="10800000">
              <a:off x="4933950" y="2181225"/>
              <a:ext cx="1658938" cy="1604963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43" idx="1"/>
              <a:endCxn id="45" idx="3"/>
            </p:cNvCxnSpPr>
            <p:nvPr/>
          </p:nvCxnSpPr>
          <p:spPr>
            <a:xfrm rot="10800000">
              <a:off x="4932363" y="2181225"/>
              <a:ext cx="1679575" cy="1604963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44" idx="1"/>
              <a:endCxn id="45" idx="3"/>
            </p:cNvCxnSpPr>
            <p:nvPr/>
          </p:nvCxnSpPr>
          <p:spPr>
            <a:xfrm rot="10800000">
              <a:off x="4932363" y="2181225"/>
              <a:ext cx="1679575" cy="2222500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>
            <a:xfrm rot="10800000">
              <a:off x="4932363" y="2181225"/>
              <a:ext cx="1652587" cy="3494088"/>
            </a:xfrm>
            <a:prstGeom prst="bentConnector3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1" idx="3"/>
            </p:cNvCxnSpPr>
            <p:nvPr/>
          </p:nvCxnSpPr>
          <p:spPr>
            <a:xfrm>
              <a:off x="5140325" y="5043488"/>
              <a:ext cx="623888" cy="0"/>
            </a:xfrm>
            <a:prstGeom prst="line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126038" y="5676900"/>
              <a:ext cx="627062" cy="0"/>
            </a:xfrm>
            <a:prstGeom prst="line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140325" y="3787775"/>
              <a:ext cx="638175" cy="0"/>
            </a:xfrm>
            <a:prstGeom prst="line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AutoShape 20"/>
            <p:cNvSpPr>
              <a:spLocks noChangeArrowheads="1"/>
            </p:cNvSpPr>
            <p:nvPr/>
          </p:nvSpPr>
          <p:spPr bwMode="auto">
            <a:xfrm>
              <a:off x="2871788" y="5418138"/>
              <a:ext cx="2268537" cy="576262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 Radio Amateur FG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WGFM Radio Amateur Forum Group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800">
                  <a:solidFill>
                    <a:srgbClr val="000066"/>
                  </a:solidFill>
                  <a:latin typeface="Tahoma" pitchFamily="34" charset="0"/>
                </a:rPr>
                <a:t>Chairman: Thomas Weber (ECO)</a:t>
              </a:r>
              <a:endParaRPr lang="da-DK" altLang="da-DK" sz="8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5140325" y="5043488"/>
              <a:ext cx="623888" cy="0"/>
            </a:xfrm>
            <a:prstGeom prst="line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AutoShape 20"/>
            <p:cNvSpPr>
              <a:spLocks noChangeArrowheads="1"/>
            </p:cNvSpPr>
            <p:nvPr/>
          </p:nvSpPr>
          <p:spPr bwMode="auto">
            <a:xfrm>
              <a:off x="6611938" y="4757738"/>
              <a:ext cx="2268537" cy="576262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FM54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Private/Professional Land Mobile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Systems/ esp. for Railways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Chairman: Kuha Sithamparanathan (G)</a:t>
              </a:r>
              <a:endParaRPr lang="en-US" altLang="da-DK" sz="900" b="1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75" name="AutoShape 20"/>
            <p:cNvSpPr>
              <a:spLocks noChangeArrowheads="1"/>
            </p:cNvSpPr>
            <p:nvPr/>
          </p:nvSpPr>
          <p:spPr bwMode="auto">
            <a:xfrm>
              <a:off x="6611938" y="5386388"/>
              <a:ext cx="2268537" cy="577850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FM55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5 GHz WAS/RLAN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Chairman: Andrew Gowans (G)</a:t>
              </a:r>
              <a:endParaRPr lang="en-US" altLang="da-DK" sz="900" b="1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>
                  <a:solidFill>
                    <a:srgbClr val="000066"/>
                  </a:solidFill>
                  <a:latin typeface="Tahoma" pitchFamily="34" charset="0"/>
                </a:rPr>
                <a:t> </a:t>
              </a: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cxnSp>
          <p:nvCxnSpPr>
            <p:cNvPr id="76" name="Straight Connector 75"/>
            <p:cNvCxnSpPr>
              <a:endCxn id="74" idx="1"/>
            </p:cNvCxnSpPr>
            <p:nvPr/>
          </p:nvCxnSpPr>
          <p:spPr>
            <a:xfrm>
              <a:off x="5761038" y="5043488"/>
              <a:ext cx="850900" cy="1587"/>
            </a:xfrm>
            <a:prstGeom prst="line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75" idx="1"/>
            </p:cNvCxnSpPr>
            <p:nvPr/>
          </p:nvCxnSpPr>
          <p:spPr>
            <a:xfrm flipV="1">
              <a:off x="6489700" y="5675313"/>
              <a:ext cx="122238" cy="3175"/>
            </a:xfrm>
            <a:prstGeom prst="line">
              <a:avLst/>
            </a:prstGeom>
            <a:ln w="12700"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8842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ECC: organisation WG SE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1" y="2178165"/>
            <a:ext cx="2447033" cy="349685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Developing </a:t>
            </a:r>
            <a:r>
              <a:rPr lang="en-US" sz="1800" dirty="0">
                <a:solidFill>
                  <a:srgbClr val="333399"/>
                </a:solidFill>
              </a:rPr>
              <a:t>technical guidelines and </a:t>
            </a:r>
            <a:endParaRPr lang="en-US" sz="18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sharing </a:t>
            </a:r>
            <a:r>
              <a:rPr lang="en-US" sz="1800" dirty="0">
                <a:solidFill>
                  <a:srgbClr val="333399"/>
                </a:solidFill>
              </a:rPr>
              <a:t>and compatibility arrangements </a:t>
            </a:r>
            <a:endParaRPr lang="en-US" sz="1800" dirty="0" smtClean="0">
              <a:solidFill>
                <a:srgbClr val="333399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33399"/>
                </a:solidFill>
              </a:rPr>
              <a:t>for </a:t>
            </a:r>
            <a:r>
              <a:rPr lang="en-US" sz="1800" dirty="0">
                <a:solidFill>
                  <a:srgbClr val="333399"/>
                </a:solidFill>
              </a:rPr>
              <a:t>radio spectrum use </a:t>
            </a:r>
            <a:r>
              <a:rPr lang="en-US" sz="1800" dirty="0" smtClean="0">
                <a:solidFill>
                  <a:srgbClr val="333399"/>
                </a:solidFill>
              </a:rPr>
              <a:t>by </a:t>
            </a:r>
            <a:r>
              <a:rPr lang="en-US" sz="1800" dirty="0">
                <a:solidFill>
                  <a:srgbClr val="333399"/>
                </a:solidFill>
              </a:rPr>
              <a:t>various </a:t>
            </a:r>
            <a:r>
              <a:rPr lang="en-US" sz="1800" dirty="0" err="1">
                <a:solidFill>
                  <a:srgbClr val="333399"/>
                </a:solidFill>
              </a:rPr>
              <a:t>radiocommunications</a:t>
            </a:r>
            <a:r>
              <a:rPr lang="en-US" sz="1800" dirty="0">
                <a:solidFill>
                  <a:srgbClr val="333399"/>
                </a:solidFill>
              </a:rPr>
              <a:t> services</a:t>
            </a:r>
            <a:endParaRPr lang="da-DK" sz="1800" dirty="0">
              <a:solidFill>
                <a:srgbClr val="3333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Footer copy here</a:t>
            </a:r>
            <a:endParaRPr lang="en-US" sz="1400">
              <a:solidFill>
                <a:schemeClr val="tx1"/>
              </a:solidFill>
              <a:latin typeface="Times" pitchFamily="-3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117810" y="2852936"/>
            <a:ext cx="7021215" cy="3441105"/>
            <a:chOff x="768350" y="1400175"/>
            <a:chExt cx="7656513" cy="3741738"/>
          </a:xfrm>
        </p:grpSpPr>
        <p:sp>
          <p:nvSpPr>
            <p:cNvPr id="26" name="Oval 25"/>
            <p:cNvSpPr/>
            <p:nvPr/>
          </p:nvSpPr>
          <p:spPr>
            <a:xfrm>
              <a:off x="1490663" y="1768475"/>
              <a:ext cx="428625" cy="1317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1487488" y="2327275"/>
              <a:ext cx="428625" cy="1317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8" name="AutoShape 20"/>
            <p:cNvSpPr>
              <a:spLocks noChangeArrowheads="1"/>
            </p:cNvSpPr>
            <p:nvPr/>
          </p:nvSpPr>
          <p:spPr bwMode="auto">
            <a:xfrm>
              <a:off x="4705350" y="1401763"/>
              <a:ext cx="1762125" cy="77628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SE7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</a:t>
              </a:r>
              <a:r>
                <a:rPr lang="en-GB" altLang="da-DK" sz="900">
                  <a:solidFill>
                    <a:srgbClr val="000066"/>
                  </a:solidFill>
                  <a:latin typeface="Tahoma" pitchFamily="34" charset="0"/>
                </a:rPr>
                <a:t>Compatibility and sharing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da-DK" sz="900">
                  <a:solidFill>
                    <a:srgbClr val="000066"/>
                  </a:solidFill>
                  <a:latin typeface="Tahoma" pitchFamily="34" charset="0"/>
                </a:rPr>
                <a:t> issues of mobile systems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Chairman: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P. Jokela (FIN)</a:t>
              </a:r>
              <a:endParaRPr lang="en-GB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29" name="Text Box 54"/>
            <p:cNvSpPr txBox="1">
              <a:spLocks noChangeArrowheads="1"/>
            </p:cNvSpPr>
            <p:nvPr/>
          </p:nvSpPr>
          <p:spPr bwMode="auto">
            <a:xfrm>
              <a:off x="768350" y="4926013"/>
              <a:ext cx="1444625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800">
                  <a:solidFill>
                    <a:srgbClr val="000066"/>
                  </a:solidFill>
                  <a:latin typeface="Tahoma" pitchFamily="34" charset="0"/>
                </a:rPr>
                <a:t>Updated: February 2016</a:t>
              </a:r>
              <a:endParaRPr lang="en-US" altLang="da-DK" sz="8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30" name="AutoShape 20"/>
            <p:cNvSpPr>
              <a:spLocks noChangeArrowheads="1"/>
            </p:cNvSpPr>
            <p:nvPr/>
          </p:nvSpPr>
          <p:spPr bwMode="auto">
            <a:xfrm>
              <a:off x="1487488" y="1570038"/>
              <a:ext cx="1425575" cy="164465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 dirty="0">
                  <a:solidFill>
                    <a:srgbClr val="000066"/>
                  </a:solidFill>
                  <a:latin typeface="Tahoma" pitchFamily="34" charset="0"/>
                </a:rPr>
                <a:t>WGSE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dirty="0">
                  <a:solidFill>
                    <a:srgbClr val="000066"/>
                  </a:solidFill>
                  <a:latin typeface="Tahoma" pitchFamily="34" charset="0"/>
                </a:rPr>
                <a:t>Working Group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dirty="0">
                  <a:solidFill>
                    <a:srgbClr val="000066"/>
                  </a:solidFill>
                  <a:latin typeface="Tahoma" pitchFamily="34" charset="0"/>
                </a:rPr>
                <a:t>Spectrum Engineering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 dirty="0">
                  <a:solidFill>
                    <a:srgbClr val="000066"/>
                  </a:solidFill>
                  <a:latin typeface="Tahoma" pitchFamily="34" charset="0"/>
                </a:rPr>
                <a:t>Chairman: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 dirty="0">
                  <a:solidFill>
                    <a:srgbClr val="000066"/>
                  </a:solidFill>
                  <a:latin typeface="Tahoma" pitchFamily="34" charset="0"/>
                </a:rPr>
                <a:t>K. Loew (D)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da-DK" sz="900" dirty="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 dirty="0">
                  <a:solidFill>
                    <a:srgbClr val="000066"/>
                  </a:solidFill>
                  <a:latin typeface="Tahoma" pitchFamily="34" charset="0"/>
                </a:rPr>
                <a:t>Vice chairmen: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 dirty="0">
                  <a:solidFill>
                    <a:srgbClr val="000066"/>
                  </a:solidFill>
                  <a:latin typeface="Tahoma" pitchFamily="34" charset="0"/>
                </a:rPr>
                <a:t>J. Duque (POR)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da-DK" sz="900" dirty="0">
                  <a:solidFill>
                    <a:srgbClr val="000066"/>
                  </a:solidFill>
                  <a:latin typeface="Tahoma" pitchFamily="34" charset="0"/>
                </a:rPr>
                <a:t>K. </a:t>
              </a:r>
              <a:r>
                <a:rPr lang="en-US" altLang="da-DK" sz="900" dirty="0" err="1">
                  <a:solidFill>
                    <a:srgbClr val="000066"/>
                  </a:solidFill>
                  <a:latin typeface="Tahoma" pitchFamily="34" charset="0"/>
                </a:rPr>
                <a:t>Bejuk</a:t>
              </a:r>
              <a:r>
                <a:rPr lang="en-US" altLang="da-DK" sz="900" dirty="0">
                  <a:solidFill>
                    <a:srgbClr val="000066"/>
                  </a:solidFill>
                  <a:latin typeface="Tahoma" pitchFamily="34" charset="0"/>
                </a:rPr>
                <a:t> (HRV) </a:t>
              </a:r>
            </a:p>
          </p:txBody>
        </p:sp>
        <p:sp>
          <p:nvSpPr>
            <p:cNvPr id="31" name="AutoShape 20"/>
            <p:cNvSpPr>
              <a:spLocks noChangeArrowheads="1"/>
            </p:cNvSpPr>
            <p:nvPr/>
          </p:nvSpPr>
          <p:spPr bwMode="auto">
            <a:xfrm>
              <a:off x="6831013" y="1427163"/>
              <a:ext cx="1593850" cy="747712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SE19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Fixed Service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Chairperson: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S. Tereshchenko (RUS)</a:t>
              </a:r>
              <a:endParaRPr lang="en-GB" altLang="da-DK" sz="900">
                <a:solidFill>
                  <a:srgbClr val="000066"/>
                </a:solidFill>
                <a:latin typeface="Tahoma" pitchFamily="34" charset="0"/>
              </a:endParaRPr>
            </a:p>
          </p:txBody>
        </p:sp>
        <p:sp>
          <p:nvSpPr>
            <p:cNvPr id="32" name="AutoShape 20"/>
            <p:cNvSpPr>
              <a:spLocks noChangeArrowheads="1"/>
            </p:cNvSpPr>
            <p:nvPr/>
          </p:nvSpPr>
          <p:spPr bwMode="auto">
            <a:xfrm>
              <a:off x="3009900" y="2628900"/>
              <a:ext cx="1425575" cy="8683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SE21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Unwanted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Emissions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Chairperson: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M. Pavsek (SVN)</a:t>
              </a:r>
            </a:p>
          </p:txBody>
        </p:sp>
        <p:sp>
          <p:nvSpPr>
            <p:cNvPr id="33" name="AutoShape 20"/>
            <p:cNvSpPr>
              <a:spLocks noChangeArrowheads="1"/>
            </p:cNvSpPr>
            <p:nvPr/>
          </p:nvSpPr>
          <p:spPr bwMode="auto">
            <a:xfrm>
              <a:off x="4824413" y="2628900"/>
              <a:ext cx="1381125" cy="8683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SE24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Short Range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Devices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Chairman: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Fatih M. Yurdal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(Yurdal Consult)</a:t>
              </a:r>
            </a:p>
          </p:txBody>
        </p:sp>
        <p:sp>
          <p:nvSpPr>
            <p:cNvPr id="34" name="AutoShape 20"/>
            <p:cNvSpPr>
              <a:spLocks noChangeArrowheads="1"/>
            </p:cNvSpPr>
            <p:nvPr/>
          </p:nvSpPr>
          <p:spPr bwMode="auto">
            <a:xfrm>
              <a:off x="6588125" y="2628900"/>
              <a:ext cx="1425575" cy="868363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SE40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Space Services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Compatibility Issues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Chairperson: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S. Contreras (France)</a:t>
              </a:r>
            </a:p>
          </p:txBody>
        </p:sp>
        <p:sp>
          <p:nvSpPr>
            <p:cNvPr id="35" name="AutoShape 20"/>
            <p:cNvSpPr>
              <a:spLocks noChangeArrowheads="1"/>
            </p:cNvSpPr>
            <p:nvPr/>
          </p:nvSpPr>
          <p:spPr bwMode="auto">
            <a:xfrm>
              <a:off x="3097213" y="1400175"/>
              <a:ext cx="1255712" cy="77787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 b="1">
                  <a:solidFill>
                    <a:srgbClr val="000066"/>
                  </a:solidFill>
                  <a:latin typeface="Tahoma" pitchFamily="34" charset="0"/>
                </a:rPr>
                <a:t>STG</a:t>
              </a: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 – SEAMCAT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Technical Group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da-DK" altLang="da-DK" sz="900">
                <a:solidFill>
                  <a:srgbClr val="000066"/>
                </a:solidFill>
                <a:latin typeface="Tahoma" pitchFamily="34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Chairman: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da-DK" altLang="da-DK" sz="900">
                  <a:solidFill>
                    <a:srgbClr val="000066"/>
                  </a:solidFill>
                  <a:latin typeface="Tahoma" pitchFamily="34" charset="0"/>
                </a:rPr>
                <a:t>José Carrascosa (ECO)</a:t>
              </a:r>
            </a:p>
          </p:txBody>
        </p:sp>
        <p:cxnSp>
          <p:nvCxnSpPr>
            <p:cNvPr id="36" name="Elbow Connector 35"/>
            <p:cNvCxnSpPr>
              <a:stCxn id="30" idx="3"/>
              <a:endCxn id="35" idx="2"/>
            </p:cNvCxnSpPr>
            <p:nvPr/>
          </p:nvCxnSpPr>
          <p:spPr>
            <a:xfrm flipV="1">
              <a:off x="2913063" y="2178050"/>
              <a:ext cx="812800" cy="214313"/>
            </a:xfrm>
            <a:prstGeom prst="bentConnector2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30" idx="3"/>
              <a:endCxn id="28" idx="2"/>
            </p:cNvCxnSpPr>
            <p:nvPr/>
          </p:nvCxnSpPr>
          <p:spPr>
            <a:xfrm flipV="1">
              <a:off x="2913063" y="2178050"/>
              <a:ext cx="2673350" cy="214313"/>
            </a:xfrm>
            <a:prstGeom prst="bentConnector2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30" idx="3"/>
              <a:endCxn id="31" idx="2"/>
            </p:cNvCxnSpPr>
            <p:nvPr/>
          </p:nvCxnSpPr>
          <p:spPr>
            <a:xfrm flipV="1">
              <a:off x="2913063" y="2174875"/>
              <a:ext cx="4714875" cy="217488"/>
            </a:xfrm>
            <a:prstGeom prst="bentConnector2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30" idx="3"/>
              <a:endCxn id="32" idx="0"/>
            </p:cNvCxnSpPr>
            <p:nvPr/>
          </p:nvCxnSpPr>
          <p:spPr>
            <a:xfrm>
              <a:off x="2913063" y="2392363"/>
              <a:ext cx="809625" cy="236537"/>
            </a:xfrm>
            <a:prstGeom prst="bentConnector2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30" idx="3"/>
              <a:endCxn id="33" idx="0"/>
            </p:cNvCxnSpPr>
            <p:nvPr/>
          </p:nvCxnSpPr>
          <p:spPr>
            <a:xfrm>
              <a:off x="2913063" y="2392363"/>
              <a:ext cx="2601912" cy="236537"/>
            </a:xfrm>
            <a:prstGeom prst="bentConnector2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30" idx="3"/>
              <a:endCxn id="34" idx="0"/>
            </p:cNvCxnSpPr>
            <p:nvPr/>
          </p:nvCxnSpPr>
          <p:spPr>
            <a:xfrm>
              <a:off x="2913063" y="2392363"/>
              <a:ext cx="4387850" cy="236537"/>
            </a:xfrm>
            <a:prstGeom prst="bentConnector2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572000" y="2392363"/>
              <a:ext cx="0" cy="12827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ed Rectangle 42"/>
            <p:cNvSpPr/>
            <p:nvPr/>
          </p:nvSpPr>
          <p:spPr>
            <a:xfrm>
              <a:off x="3495675" y="3678238"/>
              <a:ext cx="2019300" cy="790575"/>
            </a:xfrm>
            <a:prstGeom prst="roundRect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a-DK" sz="9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FG Wind Turbines </a:t>
              </a:r>
              <a:r>
                <a:rPr lang="da-DK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 </a:t>
              </a:r>
              <a:r>
                <a:rPr lang="en-GB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Forum Group on Wind Turbines</a:t>
              </a:r>
              <a:r>
                <a:rPr lang="da-DK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/>
              </a:r>
              <a:br>
                <a:rPr lang="da-DK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endParaRPr lang="da-DK" sz="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>
                <a:defRPr/>
              </a:pPr>
              <a:r>
                <a:rPr lang="da-DK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Convener:</a:t>
              </a:r>
            </a:p>
            <a:p>
              <a:pPr algn="ctr">
                <a:defRPr/>
              </a:pPr>
              <a:r>
                <a:rPr lang="da-DK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Hans Sundkvist (Sweden)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6467475" y="2395538"/>
              <a:ext cx="0" cy="12827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ounded Rectangle 44"/>
            <p:cNvSpPr/>
            <p:nvPr/>
          </p:nvSpPr>
          <p:spPr>
            <a:xfrm>
              <a:off x="5799138" y="3678238"/>
              <a:ext cx="1828800" cy="792162"/>
            </a:xfrm>
            <a:prstGeom prst="roundRect">
              <a:avLst/>
            </a:prstGeom>
            <a:solidFill>
              <a:srgbClr val="FF996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a-DK" sz="9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FG on MCA NCU </a:t>
              </a:r>
              <a:r>
                <a:rPr lang="da-DK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– </a:t>
              </a:r>
              <a:r>
                <a:rPr lang="en-GB" sz="9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Forum Group on unwanted emissions</a:t>
              </a:r>
              <a:endParaRPr lang="da-DK" sz="9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225458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FC5C8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DCDFE0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1502</Words>
  <Application>Microsoft Office PowerPoint</Application>
  <PresentationFormat>On-screen Show (4:3)</PresentationFormat>
  <Paragraphs>342</Paragraphs>
  <Slides>20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 The ECC in practice, its structure, its working process </vt:lpstr>
      <vt:lpstr>Scope</vt:lpstr>
      <vt:lpstr>ECC: What we do</vt:lpstr>
      <vt:lpstr>ECC: framework</vt:lpstr>
      <vt:lpstr>ECC: framework</vt:lpstr>
      <vt:lpstr>ECC: framework</vt:lpstr>
      <vt:lpstr>ECC: organisation</vt:lpstr>
      <vt:lpstr>ECC: organisation WG FM</vt:lpstr>
      <vt:lpstr>ECC: organisation WG SE</vt:lpstr>
      <vt:lpstr>ECC: organisation WG NaN</vt:lpstr>
      <vt:lpstr>ECC: organisation WG CPG</vt:lpstr>
      <vt:lpstr>ECC Deliverables (1)</vt:lpstr>
      <vt:lpstr>ECC Deliverables (2)</vt:lpstr>
      <vt:lpstr>Flow of ECC Deliverables</vt:lpstr>
      <vt:lpstr>ECC Deliverables</vt:lpstr>
      <vt:lpstr>ECC Work Items</vt:lpstr>
      <vt:lpstr>ECC Participation</vt:lpstr>
      <vt:lpstr>ECC’s external participation </vt:lpstr>
      <vt:lpstr>ECC Communications</vt:lpstr>
      <vt:lpstr>PowerPoint Presentation</vt:lpstr>
    </vt:vector>
  </TitlesOfParts>
  <Company>WTA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PHB/TW</dc:creator>
  <cp:lastModifiedBy>Bruno Espinosa</cp:lastModifiedBy>
  <cp:revision>207</cp:revision>
  <cp:lastPrinted>2016-04-04T06:39:49Z</cp:lastPrinted>
  <dcterms:created xsi:type="dcterms:W3CDTF">2011-05-10T00:01:45Z</dcterms:created>
  <dcterms:modified xsi:type="dcterms:W3CDTF">2016-04-04T21:36:47Z</dcterms:modified>
</cp:coreProperties>
</file>